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1"/>
  </p:notesMasterIdLst>
  <p:sldIdLst>
    <p:sldId id="256" r:id="rId2"/>
    <p:sldId id="263" r:id="rId3"/>
    <p:sldId id="278" r:id="rId4"/>
    <p:sldId id="271" r:id="rId5"/>
    <p:sldId id="293" r:id="rId6"/>
    <p:sldId id="272" r:id="rId7"/>
    <p:sldId id="273" r:id="rId8"/>
    <p:sldId id="275" r:id="rId9"/>
    <p:sldId id="276" r:id="rId10"/>
    <p:sldId id="258" r:id="rId11"/>
    <p:sldId id="257" r:id="rId12"/>
    <p:sldId id="270" r:id="rId13"/>
    <p:sldId id="290" r:id="rId14"/>
    <p:sldId id="291" r:id="rId15"/>
    <p:sldId id="279" r:id="rId16"/>
    <p:sldId id="269" r:id="rId17"/>
    <p:sldId id="292" r:id="rId18"/>
    <p:sldId id="267" r:id="rId19"/>
    <p:sldId id="287" r:id="rId20"/>
    <p:sldId id="288" r:id="rId21"/>
    <p:sldId id="286" r:id="rId22"/>
    <p:sldId id="282" r:id="rId23"/>
    <p:sldId id="283" r:id="rId24"/>
    <p:sldId id="284" r:id="rId25"/>
    <p:sldId id="289" r:id="rId26"/>
    <p:sldId id="260" r:id="rId27"/>
    <p:sldId id="277" r:id="rId28"/>
    <p:sldId id="261" r:id="rId29"/>
    <p:sldId id="266" r:id="rId3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56" autoAdjust="0"/>
    <p:restoredTop sz="84665" autoAdjust="0"/>
  </p:normalViewPr>
  <p:slideViewPr>
    <p:cSldViewPr snapToGrid="0" snapToObjects="1">
      <p:cViewPr varScale="1">
        <p:scale>
          <a:sx n="33" d="100"/>
          <a:sy n="33" d="100"/>
        </p:scale>
        <p:origin x="54" y="1086"/>
      </p:cViewPr>
      <p:guideLst>
        <p:guide orient="horz" pos="2160"/>
        <p:guide pos="3840"/>
      </p:guideLst>
    </p:cSldViewPr>
  </p:slideViewPr>
  <p:notesTextViewPr>
    <p:cViewPr>
      <p:scale>
        <a:sx n="1" d="1"/>
        <a:sy n="1" d="1"/>
      </p:scale>
      <p:origin x="0" y="0"/>
    </p:cViewPr>
  </p:notesTextViewPr>
  <p:notesViewPr>
    <p:cSldViewPr snapToGrid="0" snapToObjects="1">
      <p:cViewPr varScale="1">
        <p:scale>
          <a:sx n="63" d="100"/>
          <a:sy n="63" d="100"/>
        </p:scale>
        <p:origin x="-2587" y="-8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312F4A4-5135-5148-939A-2FFD77B4D4F1}" type="datetimeFigureOut">
              <a:rPr lang="en-US" smtClean="0"/>
              <a:t>5/5/2020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4C3F92B-82FD-3A48-8367-C75F0E926D08}" type="slidenum">
              <a:rPr lang="en-US" smtClean="0"/>
              <a:t>‹#›</a:t>
            </a:fld>
            <a:endParaRPr lang="en-US"/>
          </a:p>
        </p:txBody>
      </p:sp>
    </p:spTree>
    <p:extLst>
      <p:ext uri="{BB962C8B-B14F-4D97-AF65-F5344CB8AC3E}">
        <p14:creationId xmlns:p14="http://schemas.microsoft.com/office/powerpoint/2010/main" val="660916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8375" eaLnBrk="0" hangingPunct="0">
              <a:spcBef>
                <a:spcPct val="30000"/>
              </a:spcBef>
              <a:defRPr sz="1200">
                <a:solidFill>
                  <a:schemeClr val="tx1"/>
                </a:solidFill>
                <a:latin typeface="Arial" charset="0"/>
              </a:defRPr>
            </a:lvl1pPr>
            <a:lvl2pPr marL="742950" indent="-285750" defTabSz="968375" eaLnBrk="0" hangingPunct="0">
              <a:spcBef>
                <a:spcPct val="30000"/>
              </a:spcBef>
              <a:defRPr sz="1200">
                <a:solidFill>
                  <a:schemeClr val="tx1"/>
                </a:solidFill>
                <a:latin typeface="Arial" charset="0"/>
              </a:defRPr>
            </a:lvl2pPr>
            <a:lvl3pPr marL="1143000" indent="-228600" defTabSz="968375" eaLnBrk="0" hangingPunct="0">
              <a:spcBef>
                <a:spcPct val="30000"/>
              </a:spcBef>
              <a:defRPr sz="1200">
                <a:solidFill>
                  <a:schemeClr val="tx1"/>
                </a:solidFill>
                <a:latin typeface="Arial" charset="0"/>
              </a:defRPr>
            </a:lvl3pPr>
            <a:lvl4pPr marL="1600200" indent="-228600" defTabSz="968375" eaLnBrk="0" hangingPunct="0">
              <a:spcBef>
                <a:spcPct val="30000"/>
              </a:spcBef>
              <a:defRPr sz="1200">
                <a:solidFill>
                  <a:schemeClr val="tx1"/>
                </a:solidFill>
                <a:latin typeface="Arial" charset="0"/>
              </a:defRPr>
            </a:lvl4pPr>
            <a:lvl5pPr marL="2057400" indent="-228600" defTabSz="968375" eaLnBrk="0" hangingPunct="0">
              <a:spcBef>
                <a:spcPct val="30000"/>
              </a:spcBef>
              <a:defRPr sz="1200">
                <a:solidFill>
                  <a:schemeClr val="tx1"/>
                </a:solidFill>
                <a:latin typeface="Arial" charset="0"/>
              </a:defRPr>
            </a:lvl5pPr>
            <a:lvl6pPr marL="2514600" indent="-228600" defTabSz="968375" eaLnBrk="0" fontAlgn="base" hangingPunct="0">
              <a:spcBef>
                <a:spcPct val="30000"/>
              </a:spcBef>
              <a:spcAft>
                <a:spcPct val="0"/>
              </a:spcAft>
              <a:defRPr sz="1200">
                <a:solidFill>
                  <a:schemeClr val="tx1"/>
                </a:solidFill>
                <a:latin typeface="Arial" charset="0"/>
              </a:defRPr>
            </a:lvl6pPr>
            <a:lvl7pPr marL="2971800" indent="-228600" defTabSz="968375" eaLnBrk="0" fontAlgn="base" hangingPunct="0">
              <a:spcBef>
                <a:spcPct val="30000"/>
              </a:spcBef>
              <a:spcAft>
                <a:spcPct val="0"/>
              </a:spcAft>
              <a:defRPr sz="1200">
                <a:solidFill>
                  <a:schemeClr val="tx1"/>
                </a:solidFill>
                <a:latin typeface="Arial" charset="0"/>
              </a:defRPr>
            </a:lvl7pPr>
            <a:lvl8pPr marL="3429000" indent="-228600" defTabSz="968375" eaLnBrk="0" fontAlgn="base" hangingPunct="0">
              <a:spcBef>
                <a:spcPct val="30000"/>
              </a:spcBef>
              <a:spcAft>
                <a:spcPct val="0"/>
              </a:spcAft>
              <a:defRPr sz="1200">
                <a:solidFill>
                  <a:schemeClr val="tx1"/>
                </a:solidFill>
                <a:latin typeface="Arial" charset="0"/>
              </a:defRPr>
            </a:lvl8pPr>
            <a:lvl9pPr marL="3886200" indent="-228600" defTabSz="968375"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n-US" altLang="en-US" sz="1300"/>
              <a:t>Toolbox for Nutrition Counseling Education</a:t>
            </a:r>
          </a:p>
        </p:txBody>
      </p:sp>
      <p:sp>
        <p:nvSpPr>
          <p:cNvPr id="28675" name="Rectangle 6"/>
          <p:cNvSpPr>
            <a:spLocks noGrp="1" noChangeArrowheads="1"/>
          </p:cNvSpPr>
          <p:nvPr>
            <p:ph type="ftr" sz="quarter" idx="4"/>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8375" eaLnBrk="0" hangingPunct="0">
              <a:spcBef>
                <a:spcPct val="30000"/>
              </a:spcBef>
              <a:defRPr sz="1200">
                <a:solidFill>
                  <a:schemeClr val="tx1"/>
                </a:solidFill>
                <a:latin typeface="Arial" charset="0"/>
              </a:defRPr>
            </a:lvl1pPr>
            <a:lvl2pPr marL="742950" indent="-285750" defTabSz="968375" eaLnBrk="0" hangingPunct="0">
              <a:spcBef>
                <a:spcPct val="30000"/>
              </a:spcBef>
              <a:defRPr sz="1200">
                <a:solidFill>
                  <a:schemeClr val="tx1"/>
                </a:solidFill>
                <a:latin typeface="Arial" charset="0"/>
              </a:defRPr>
            </a:lvl2pPr>
            <a:lvl3pPr marL="1143000" indent="-228600" defTabSz="968375" eaLnBrk="0" hangingPunct="0">
              <a:spcBef>
                <a:spcPct val="30000"/>
              </a:spcBef>
              <a:defRPr sz="1200">
                <a:solidFill>
                  <a:schemeClr val="tx1"/>
                </a:solidFill>
                <a:latin typeface="Arial" charset="0"/>
              </a:defRPr>
            </a:lvl3pPr>
            <a:lvl4pPr marL="1600200" indent="-228600" defTabSz="968375" eaLnBrk="0" hangingPunct="0">
              <a:spcBef>
                <a:spcPct val="30000"/>
              </a:spcBef>
              <a:defRPr sz="1200">
                <a:solidFill>
                  <a:schemeClr val="tx1"/>
                </a:solidFill>
                <a:latin typeface="Arial" charset="0"/>
              </a:defRPr>
            </a:lvl4pPr>
            <a:lvl5pPr marL="2057400" indent="-228600" defTabSz="968375" eaLnBrk="0" hangingPunct="0">
              <a:spcBef>
                <a:spcPct val="30000"/>
              </a:spcBef>
              <a:defRPr sz="1200">
                <a:solidFill>
                  <a:schemeClr val="tx1"/>
                </a:solidFill>
                <a:latin typeface="Arial" charset="0"/>
              </a:defRPr>
            </a:lvl5pPr>
            <a:lvl6pPr marL="2514600" indent="-228600" defTabSz="968375" eaLnBrk="0" fontAlgn="base" hangingPunct="0">
              <a:spcBef>
                <a:spcPct val="30000"/>
              </a:spcBef>
              <a:spcAft>
                <a:spcPct val="0"/>
              </a:spcAft>
              <a:defRPr sz="1200">
                <a:solidFill>
                  <a:schemeClr val="tx1"/>
                </a:solidFill>
                <a:latin typeface="Arial" charset="0"/>
              </a:defRPr>
            </a:lvl6pPr>
            <a:lvl7pPr marL="2971800" indent="-228600" defTabSz="968375" eaLnBrk="0" fontAlgn="base" hangingPunct="0">
              <a:spcBef>
                <a:spcPct val="30000"/>
              </a:spcBef>
              <a:spcAft>
                <a:spcPct val="0"/>
              </a:spcAft>
              <a:defRPr sz="1200">
                <a:solidFill>
                  <a:schemeClr val="tx1"/>
                </a:solidFill>
                <a:latin typeface="Arial" charset="0"/>
              </a:defRPr>
            </a:lvl7pPr>
            <a:lvl8pPr marL="3429000" indent="-228600" defTabSz="968375" eaLnBrk="0" fontAlgn="base" hangingPunct="0">
              <a:spcBef>
                <a:spcPct val="30000"/>
              </a:spcBef>
              <a:spcAft>
                <a:spcPct val="0"/>
              </a:spcAft>
              <a:defRPr sz="1200">
                <a:solidFill>
                  <a:schemeClr val="tx1"/>
                </a:solidFill>
                <a:latin typeface="Arial" charset="0"/>
              </a:defRPr>
            </a:lvl8pPr>
            <a:lvl9pPr marL="3886200" indent="-228600" defTabSz="968375"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n-US" altLang="en-US" sz="1300"/>
              <a:t>© 2007 Molly Kellogg, RD, LCSW</a:t>
            </a:r>
          </a:p>
        </p:txBody>
      </p:sp>
      <p:sp>
        <p:nvSpPr>
          <p:cNvPr id="2867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8375" eaLnBrk="0" hangingPunct="0">
              <a:spcBef>
                <a:spcPct val="30000"/>
              </a:spcBef>
              <a:defRPr sz="1200">
                <a:solidFill>
                  <a:schemeClr val="tx1"/>
                </a:solidFill>
                <a:latin typeface="Arial" charset="0"/>
              </a:defRPr>
            </a:lvl1pPr>
            <a:lvl2pPr marL="742950" indent="-285750" defTabSz="968375" eaLnBrk="0" hangingPunct="0">
              <a:spcBef>
                <a:spcPct val="30000"/>
              </a:spcBef>
              <a:defRPr sz="1200">
                <a:solidFill>
                  <a:schemeClr val="tx1"/>
                </a:solidFill>
                <a:latin typeface="Arial" charset="0"/>
              </a:defRPr>
            </a:lvl2pPr>
            <a:lvl3pPr marL="1143000" indent="-228600" defTabSz="968375" eaLnBrk="0" hangingPunct="0">
              <a:spcBef>
                <a:spcPct val="30000"/>
              </a:spcBef>
              <a:defRPr sz="1200">
                <a:solidFill>
                  <a:schemeClr val="tx1"/>
                </a:solidFill>
                <a:latin typeface="Arial" charset="0"/>
              </a:defRPr>
            </a:lvl3pPr>
            <a:lvl4pPr marL="1600200" indent="-228600" defTabSz="968375" eaLnBrk="0" hangingPunct="0">
              <a:spcBef>
                <a:spcPct val="30000"/>
              </a:spcBef>
              <a:defRPr sz="1200">
                <a:solidFill>
                  <a:schemeClr val="tx1"/>
                </a:solidFill>
                <a:latin typeface="Arial" charset="0"/>
              </a:defRPr>
            </a:lvl4pPr>
            <a:lvl5pPr marL="2057400" indent="-228600" defTabSz="968375" eaLnBrk="0" hangingPunct="0">
              <a:spcBef>
                <a:spcPct val="30000"/>
              </a:spcBef>
              <a:defRPr sz="1200">
                <a:solidFill>
                  <a:schemeClr val="tx1"/>
                </a:solidFill>
                <a:latin typeface="Arial" charset="0"/>
              </a:defRPr>
            </a:lvl5pPr>
            <a:lvl6pPr marL="2514600" indent="-228600" defTabSz="968375" eaLnBrk="0" fontAlgn="base" hangingPunct="0">
              <a:spcBef>
                <a:spcPct val="30000"/>
              </a:spcBef>
              <a:spcAft>
                <a:spcPct val="0"/>
              </a:spcAft>
              <a:defRPr sz="1200">
                <a:solidFill>
                  <a:schemeClr val="tx1"/>
                </a:solidFill>
                <a:latin typeface="Arial" charset="0"/>
              </a:defRPr>
            </a:lvl6pPr>
            <a:lvl7pPr marL="2971800" indent="-228600" defTabSz="968375" eaLnBrk="0" fontAlgn="base" hangingPunct="0">
              <a:spcBef>
                <a:spcPct val="30000"/>
              </a:spcBef>
              <a:spcAft>
                <a:spcPct val="0"/>
              </a:spcAft>
              <a:defRPr sz="1200">
                <a:solidFill>
                  <a:schemeClr val="tx1"/>
                </a:solidFill>
                <a:latin typeface="Arial" charset="0"/>
              </a:defRPr>
            </a:lvl7pPr>
            <a:lvl8pPr marL="3429000" indent="-228600" defTabSz="968375" eaLnBrk="0" fontAlgn="base" hangingPunct="0">
              <a:spcBef>
                <a:spcPct val="30000"/>
              </a:spcBef>
              <a:spcAft>
                <a:spcPct val="0"/>
              </a:spcAft>
              <a:defRPr sz="1200">
                <a:solidFill>
                  <a:schemeClr val="tx1"/>
                </a:solidFill>
                <a:latin typeface="Arial" charset="0"/>
              </a:defRPr>
            </a:lvl8pPr>
            <a:lvl9pPr marL="3886200" indent="-228600" defTabSz="9683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F58DF91-AD50-FC48-A7FA-813B1ECC992A}" type="slidenum">
              <a:rPr lang="en-US" altLang="en-US" sz="1300"/>
              <a:pPr eaLnBrk="1" hangingPunct="1">
                <a:spcBef>
                  <a:spcPct val="0"/>
                </a:spcBef>
              </a:pPr>
              <a:t>4</a:t>
            </a:fld>
            <a:endParaRPr lang="en-US" altLang="en-US" sz="1300"/>
          </a:p>
        </p:txBody>
      </p:sp>
      <p:sp>
        <p:nvSpPr>
          <p:cNvPr id="28677" name="Rectangle 2"/>
          <p:cNvSpPr>
            <a:spLocks noGrp="1" noRot="1" noChangeAspect="1" noChangeArrowheads="1" noTextEdit="1"/>
          </p:cNvSpPr>
          <p:nvPr>
            <p:ph type="sldImg"/>
          </p:nvPr>
        </p:nvSpPr>
        <p:spPr>
          <a:ln/>
        </p:spPr>
      </p:sp>
      <p:sp>
        <p:nvSpPr>
          <p:cNvPr id="28678"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r>
              <a:rPr lang="en-US" altLang="en-US"/>
              <a:t>What metaphor is best for looking at Nutrition Counseling?  It may seem at times like a consumer transaction.  The clients pay you and you hand them information.  Another model is that of education/imparting information.  Both of these processes do happen during nutrition counseling, but a more useful metaphor for the overall process is that of a collaborative team.  You and the clients work together on their health goals.  This is the approach adopted by Academy’s Nutrition Care Process. There are specific counseling strategies and ways for you to be with a client that support that person to move toward positive change. Education alone is not as effective as when the education is embedded in a counseling process.</a:t>
            </a:r>
          </a:p>
        </p:txBody>
      </p:sp>
    </p:spTree>
    <p:extLst>
      <p:ext uri="{BB962C8B-B14F-4D97-AF65-F5344CB8AC3E}">
        <p14:creationId xmlns:p14="http://schemas.microsoft.com/office/powerpoint/2010/main" val="1322623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8375" eaLnBrk="0" hangingPunct="0">
              <a:spcBef>
                <a:spcPct val="30000"/>
              </a:spcBef>
              <a:defRPr sz="1200">
                <a:solidFill>
                  <a:schemeClr val="tx1"/>
                </a:solidFill>
                <a:latin typeface="Arial" charset="0"/>
              </a:defRPr>
            </a:lvl1pPr>
            <a:lvl2pPr marL="742950" indent="-285750" defTabSz="968375" eaLnBrk="0" hangingPunct="0">
              <a:spcBef>
                <a:spcPct val="30000"/>
              </a:spcBef>
              <a:defRPr sz="1200">
                <a:solidFill>
                  <a:schemeClr val="tx1"/>
                </a:solidFill>
                <a:latin typeface="Arial" charset="0"/>
              </a:defRPr>
            </a:lvl2pPr>
            <a:lvl3pPr marL="1143000" indent="-228600" defTabSz="968375" eaLnBrk="0" hangingPunct="0">
              <a:spcBef>
                <a:spcPct val="30000"/>
              </a:spcBef>
              <a:defRPr sz="1200">
                <a:solidFill>
                  <a:schemeClr val="tx1"/>
                </a:solidFill>
                <a:latin typeface="Arial" charset="0"/>
              </a:defRPr>
            </a:lvl3pPr>
            <a:lvl4pPr marL="1600200" indent="-228600" defTabSz="968375" eaLnBrk="0" hangingPunct="0">
              <a:spcBef>
                <a:spcPct val="30000"/>
              </a:spcBef>
              <a:defRPr sz="1200">
                <a:solidFill>
                  <a:schemeClr val="tx1"/>
                </a:solidFill>
                <a:latin typeface="Arial" charset="0"/>
              </a:defRPr>
            </a:lvl4pPr>
            <a:lvl5pPr marL="2057400" indent="-228600" defTabSz="968375" eaLnBrk="0" hangingPunct="0">
              <a:spcBef>
                <a:spcPct val="30000"/>
              </a:spcBef>
              <a:defRPr sz="1200">
                <a:solidFill>
                  <a:schemeClr val="tx1"/>
                </a:solidFill>
                <a:latin typeface="Arial" charset="0"/>
              </a:defRPr>
            </a:lvl5pPr>
            <a:lvl6pPr marL="2514600" indent="-228600" defTabSz="968375" eaLnBrk="0" fontAlgn="base" hangingPunct="0">
              <a:spcBef>
                <a:spcPct val="30000"/>
              </a:spcBef>
              <a:spcAft>
                <a:spcPct val="0"/>
              </a:spcAft>
              <a:defRPr sz="1200">
                <a:solidFill>
                  <a:schemeClr val="tx1"/>
                </a:solidFill>
                <a:latin typeface="Arial" charset="0"/>
              </a:defRPr>
            </a:lvl6pPr>
            <a:lvl7pPr marL="2971800" indent="-228600" defTabSz="968375" eaLnBrk="0" fontAlgn="base" hangingPunct="0">
              <a:spcBef>
                <a:spcPct val="30000"/>
              </a:spcBef>
              <a:spcAft>
                <a:spcPct val="0"/>
              </a:spcAft>
              <a:defRPr sz="1200">
                <a:solidFill>
                  <a:schemeClr val="tx1"/>
                </a:solidFill>
                <a:latin typeface="Arial" charset="0"/>
              </a:defRPr>
            </a:lvl7pPr>
            <a:lvl8pPr marL="3429000" indent="-228600" defTabSz="968375" eaLnBrk="0" fontAlgn="base" hangingPunct="0">
              <a:spcBef>
                <a:spcPct val="30000"/>
              </a:spcBef>
              <a:spcAft>
                <a:spcPct val="0"/>
              </a:spcAft>
              <a:defRPr sz="1200">
                <a:solidFill>
                  <a:schemeClr val="tx1"/>
                </a:solidFill>
                <a:latin typeface="Arial" charset="0"/>
              </a:defRPr>
            </a:lvl8pPr>
            <a:lvl9pPr marL="3886200" indent="-228600" defTabSz="968375"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n-US" altLang="en-US" sz="1300"/>
              <a:t>Toolbox for Nutrition Counseling Education</a:t>
            </a:r>
          </a:p>
        </p:txBody>
      </p:sp>
      <p:sp>
        <p:nvSpPr>
          <p:cNvPr id="29699" name="Rectangle 6"/>
          <p:cNvSpPr>
            <a:spLocks noGrp="1" noChangeArrowheads="1"/>
          </p:cNvSpPr>
          <p:nvPr>
            <p:ph type="ftr" sz="quarter" idx="4"/>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8375" eaLnBrk="0" hangingPunct="0">
              <a:spcBef>
                <a:spcPct val="30000"/>
              </a:spcBef>
              <a:defRPr sz="1200">
                <a:solidFill>
                  <a:schemeClr val="tx1"/>
                </a:solidFill>
                <a:latin typeface="Arial" charset="0"/>
              </a:defRPr>
            </a:lvl1pPr>
            <a:lvl2pPr marL="742950" indent="-285750" defTabSz="968375" eaLnBrk="0" hangingPunct="0">
              <a:spcBef>
                <a:spcPct val="30000"/>
              </a:spcBef>
              <a:defRPr sz="1200">
                <a:solidFill>
                  <a:schemeClr val="tx1"/>
                </a:solidFill>
                <a:latin typeface="Arial" charset="0"/>
              </a:defRPr>
            </a:lvl2pPr>
            <a:lvl3pPr marL="1143000" indent="-228600" defTabSz="968375" eaLnBrk="0" hangingPunct="0">
              <a:spcBef>
                <a:spcPct val="30000"/>
              </a:spcBef>
              <a:defRPr sz="1200">
                <a:solidFill>
                  <a:schemeClr val="tx1"/>
                </a:solidFill>
                <a:latin typeface="Arial" charset="0"/>
              </a:defRPr>
            </a:lvl3pPr>
            <a:lvl4pPr marL="1600200" indent="-228600" defTabSz="968375" eaLnBrk="0" hangingPunct="0">
              <a:spcBef>
                <a:spcPct val="30000"/>
              </a:spcBef>
              <a:defRPr sz="1200">
                <a:solidFill>
                  <a:schemeClr val="tx1"/>
                </a:solidFill>
                <a:latin typeface="Arial" charset="0"/>
              </a:defRPr>
            </a:lvl4pPr>
            <a:lvl5pPr marL="2057400" indent="-228600" defTabSz="968375" eaLnBrk="0" hangingPunct="0">
              <a:spcBef>
                <a:spcPct val="30000"/>
              </a:spcBef>
              <a:defRPr sz="1200">
                <a:solidFill>
                  <a:schemeClr val="tx1"/>
                </a:solidFill>
                <a:latin typeface="Arial" charset="0"/>
              </a:defRPr>
            </a:lvl5pPr>
            <a:lvl6pPr marL="2514600" indent="-228600" defTabSz="968375" eaLnBrk="0" fontAlgn="base" hangingPunct="0">
              <a:spcBef>
                <a:spcPct val="30000"/>
              </a:spcBef>
              <a:spcAft>
                <a:spcPct val="0"/>
              </a:spcAft>
              <a:defRPr sz="1200">
                <a:solidFill>
                  <a:schemeClr val="tx1"/>
                </a:solidFill>
                <a:latin typeface="Arial" charset="0"/>
              </a:defRPr>
            </a:lvl6pPr>
            <a:lvl7pPr marL="2971800" indent="-228600" defTabSz="968375" eaLnBrk="0" fontAlgn="base" hangingPunct="0">
              <a:spcBef>
                <a:spcPct val="30000"/>
              </a:spcBef>
              <a:spcAft>
                <a:spcPct val="0"/>
              </a:spcAft>
              <a:defRPr sz="1200">
                <a:solidFill>
                  <a:schemeClr val="tx1"/>
                </a:solidFill>
                <a:latin typeface="Arial" charset="0"/>
              </a:defRPr>
            </a:lvl7pPr>
            <a:lvl8pPr marL="3429000" indent="-228600" defTabSz="968375" eaLnBrk="0" fontAlgn="base" hangingPunct="0">
              <a:spcBef>
                <a:spcPct val="30000"/>
              </a:spcBef>
              <a:spcAft>
                <a:spcPct val="0"/>
              </a:spcAft>
              <a:defRPr sz="1200">
                <a:solidFill>
                  <a:schemeClr val="tx1"/>
                </a:solidFill>
                <a:latin typeface="Arial" charset="0"/>
              </a:defRPr>
            </a:lvl8pPr>
            <a:lvl9pPr marL="3886200" indent="-228600" defTabSz="968375"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n-US" altLang="en-US" sz="1300"/>
              <a:t>© 2007 Molly Kellogg, RD, LCSW</a:t>
            </a:r>
          </a:p>
        </p:txBody>
      </p:sp>
      <p:sp>
        <p:nvSpPr>
          <p:cNvPr id="2970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8375" eaLnBrk="0" hangingPunct="0">
              <a:spcBef>
                <a:spcPct val="30000"/>
              </a:spcBef>
              <a:defRPr sz="1200">
                <a:solidFill>
                  <a:schemeClr val="tx1"/>
                </a:solidFill>
                <a:latin typeface="Arial" charset="0"/>
              </a:defRPr>
            </a:lvl1pPr>
            <a:lvl2pPr marL="742950" indent="-285750" defTabSz="968375" eaLnBrk="0" hangingPunct="0">
              <a:spcBef>
                <a:spcPct val="30000"/>
              </a:spcBef>
              <a:defRPr sz="1200">
                <a:solidFill>
                  <a:schemeClr val="tx1"/>
                </a:solidFill>
                <a:latin typeface="Arial" charset="0"/>
              </a:defRPr>
            </a:lvl2pPr>
            <a:lvl3pPr marL="1143000" indent="-228600" defTabSz="968375" eaLnBrk="0" hangingPunct="0">
              <a:spcBef>
                <a:spcPct val="30000"/>
              </a:spcBef>
              <a:defRPr sz="1200">
                <a:solidFill>
                  <a:schemeClr val="tx1"/>
                </a:solidFill>
                <a:latin typeface="Arial" charset="0"/>
              </a:defRPr>
            </a:lvl3pPr>
            <a:lvl4pPr marL="1600200" indent="-228600" defTabSz="968375" eaLnBrk="0" hangingPunct="0">
              <a:spcBef>
                <a:spcPct val="30000"/>
              </a:spcBef>
              <a:defRPr sz="1200">
                <a:solidFill>
                  <a:schemeClr val="tx1"/>
                </a:solidFill>
                <a:latin typeface="Arial" charset="0"/>
              </a:defRPr>
            </a:lvl4pPr>
            <a:lvl5pPr marL="2057400" indent="-228600" defTabSz="968375" eaLnBrk="0" hangingPunct="0">
              <a:spcBef>
                <a:spcPct val="30000"/>
              </a:spcBef>
              <a:defRPr sz="1200">
                <a:solidFill>
                  <a:schemeClr val="tx1"/>
                </a:solidFill>
                <a:latin typeface="Arial" charset="0"/>
              </a:defRPr>
            </a:lvl5pPr>
            <a:lvl6pPr marL="2514600" indent="-228600" defTabSz="968375" eaLnBrk="0" fontAlgn="base" hangingPunct="0">
              <a:spcBef>
                <a:spcPct val="30000"/>
              </a:spcBef>
              <a:spcAft>
                <a:spcPct val="0"/>
              </a:spcAft>
              <a:defRPr sz="1200">
                <a:solidFill>
                  <a:schemeClr val="tx1"/>
                </a:solidFill>
                <a:latin typeface="Arial" charset="0"/>
              </a:defRPr>
            </a:lvl6pPr>
            <a:lvl7pPr marL="2971800" indent="-228600" defTabSz="968375" eaLnBrk="0" fontAlgn="base" hangingPunct="0">
              <a:spcBef>
                <a:spcPct val="30000"/>
              </a:spcBef>
              <a:spcAft>
                <a:spcPct val="0"/>
              </a:spcAft>
              <a:defRPr sz="1200">
                <a:solidFill>
                  <a:schemeClr val="tx1"/>
                </a:solidFill>
                <a:latin typeface="Arial" charset="0"/>
              </a:defRPr>
            </a:lvl7pPr>
            <a:lvl8pPr marL="3429000" indent="-228600" defTabSz="968375" eaLnBrk="0" fontAlgn="base" hangingPunct="0">
              <a:spcBef>
                <a:spcPct val="30000"/>
              </a:spcBef>
              <a:spcAft>
                <a:spcPct val="0"/>
              </a:spcAft>
              <a:defRPr sz="1200">
                <a:solidFill>
                  <a:schemeClr val="tx1"/>
                </a:solidFill>
                <a:latin typeface="Arial" charset="0"/>
              </a:defRPr>
            </a:lvl8pPr>
            <a:lvl9pPr marL="3886200" indent="-228600" defTabSz="9683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E6768E3-6F22-4A49-9919-051CDDEEFDF0}" type="slidenum">
              <a:rPr lang="en-US" altLang="en-US" sz="1300"/>
              <a:pPr eaLnBrk="1" hangingPunct="1">
                <a:spcBef>
                  <a:spcPct val="0"/>
                </a:spcBef>
              </a:pPr>
              <a:t>6</a:t>
            </a:fld>
            <a:endParaRPr lang="en-US" altLang="en-US" sz="1300"/>
          </a:p>
        </p:txBody>
      </p:sp>
      <p:sp>
        <p:nvSpPr>
          <p:cNvPr id="29701" name="Rectangle 2"/>
          <p:cNvSpPr>
            <a:spLocks noGrp="1" noRot="1" noChangeAspect="1" noChangeArrowheads="1" noTextEdit="1"/>
          </p:cNvSpPr>
          <p:nvPr>
            <p:ph type="sldImg"/>
          </p:nvPr>
        </p:nvSpPr>
        <p:spPr>
          <a:ln/>
        </p:spPr>
      </p:sp>
      <p:sp>
        <p:nvSpPr>
          <p:cNvPr id="29702"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r>
              <a:rPr lang="en-US" altLang="en-US" dirty="0"/>
              <a:t>Whether you work alone in a private practice, or are part of the medical team.  Your part is to help the client/patient reach their goals with respect to nutrition/metabolism/body composition/ health measures such as cholesterol…. </a:t>
            </a:r>
          </a:p>
          <a:p>
            <a:pPr eaLnBrk="1" hangingPunct="1"/>
            <a:endParaRPr lang="en-US" altLang="en-US" dirty="0"/>
          </a:p>
          <a:p>
            <a:pPr eaLnBrk="1" hangingPunct="1"/>
            <a:r>
              <a:rPr lang="en-US" altLang="en-US" dirty="0"/>
              <a:t>As RDs in most cases we do not “apply treatment” the way surgeons or nurses do.  The client applies the treatment themselves by choosing, preparing and eating food.  Therefore our job is to help the client apply the treatment effectively.  In order to do this, the client will need to make some behavior changes.  So the information/education we provide is vital but only a portion of what the client needs in order to make changes.</a:t>
            </a:r>
          </a:p>
          <a:p>
            <a:pPr eaLnBrk="1" hangingPunct="1"/>
            <a:endParaRPr lang="en-US" altLang="en-US" dirty="0"/>
          </a:p>
          <a:p>
            <a:pPr eaLnBrk="1" hangingPunct="1"/>
            <a:r>
              <a:rPr lang="en-US" altLang="en-US" dirty="0"/>
              <a:t>So let’s look at the process of humans undergoing change…</a:t>
            </a:r>
          </a:p>
        </p:txBody>
      </p:sp>
    </p:spTree>
    <p:extLst>
      <p:ext uri="{BB962C8B-B14F-4D97-AF65-F5344CB8AC3E}">
        <p14:creationId xmlns:p14="http://schemas.microsoft.com/office/powerpoint/2010/main" val="1456339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8375" eaLnBrk="0" hangingPunct="0">
              <a:spcBef>
                <a:spcPct val="30000"/>
              </a:spcBef>
              <a:defRPr sz="1200">
                <a:solidFill>
                  <a:schemeClr val="tx1"/>
                </a:solidFill>
                <a:latin typeface="Arial" charset="0"/>
              </a:defRPr>
            </a:lvl1pPr>
            <a:lvl2pPr marL="742950" indent="-285750" defTabSz="968375" eaLnBrk="0" hangingPunct="0">
              <a:spcBef>
                <a:spcPct val="30000"/>
              </a:spcBef>
              <a:defRPr sz="1200">
                <a:solidFill>
                  <a:schemeClr val="tx1"/>
                </a:solidFill>
                <a:latin typeface="Arial" charset="0"/>
              </a:defRPr>
            </a:lvl2pPr>
            <a:lvl3pPr marL="1143000" indent="-228600" defTabSz="968375" eaLnBrk="0" hangingPunct="0">
              <a:spcBef>
                <a:spcPct val="30000"/>
              </a:spcBef>
              <a:defRPr sz="1200">
                <a:solidFill>
                  <a:schemeClr val="tx1"/>
                </a:solidFill>
                <a:latin typeface="Arial" charset="0"/>
              </a:defRPr>
            </a:lvl3pPr>
            <a:lvl4pPr marL="1600200" indent="-228600" defTabSz="968375" eaLnBrk="0" hangingPunct="0">
              <a:spcBef>
                <a:spcPct val="30000"/>
              </a:spcBef>
              <a:defRPr sz="1200">
                <a:solidFill>
                  <a:schemeClr val="tx1"/>
                </a:solidFill>
                <a:latin typeface="Arial" charset="0"/>
              </a:defRPr>
            </a:lvl4pPr>
            <a:lvl5pPr marL="2057400" indent="-228600" defTabSz="968375" eaLnBrk="0" hangingPunct="0">
              <a:spcBef>
                <a:spcPct val="30000"/>
              </a:spcBef>
              <a:defRPr sz="1200">
                <a:solidFill>
                  <a:schemeClr val="tx1"/>
                </a:solidFill>
                <a:latin typeface="Arial" charset="0"/>
              </a:defRPr>
            </a:lvl5pPr>
            <a:lvl6pPr marL="2514600" indent="-228600" defTabSz="968375" eaLnBrk="0" fontAlgn="base" hangingPunct="0">
              <a:spcBef>
                <a:spcPct val="30000"/>
              </a:spcBef>
              <a:spcAft>
                <a:spcPct val="0"/>
              </a:spcAft>
              <a:defRPr sz="1200">
                <a:solidFill>
                  <a:schemeClr val="tx1"/>
                </a:solidFill>
                <a:latin typeface="Arial" charset="0"/>
              </a:defRPr>
            </a:lvl6pPr>
            <a:lvl7pPr marL="2971800" indent="-228600" defTabSz="968375" eaLnBrk="0" fontAlgn="base" hangingPunct="0">
              <a:spcBef>
                <a:spcPct val="30000"/>
              </a:spcBef>
              <a:spcAft>
                <a:spcPct val="0"/>
              </a:spcAft>
              <a:defRPr sz="1200">
                <a:solidFill>
                  <a:schemeClr val="tx1"/>
                </a:solidFill>
                <a:latin typeface="Arial" charset="0"/>
              </a:defRPr>
            </a:lvl7pPr>
            <a:lvl8pPr marL="3429000" indent="-228600" defTabSz="968375" eaLnBrk="0" fontAlgn="base" hangingPunct="0">
              <a:spcBef>
                <a:spcPct val="30000"/>
              </a:spcBef>
              <a:spcAft>
                <a:spcPct val="0"/>
              </a:spcAft>
              <a:defRPr sz="1200">
                <a:solidFill>
                  <a:schemeClr val="tx1"/>
                </a:solidFill>
                <a:latin typeface="Arial" charset="0"/>
              </a:defRPr>
            </a:lvl8pPr>
            <a:lvl9pPr marL="3886200" indent="-228600" defTabSz="968375"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n-US" altLang="en-US" sz="1300"/>
              <a:t>Toolbox for Nutrition Counseling Education</a:t>
            </a:r>
          </a:p>
        </p:txBody>
      </p:sp>
      <p:sp>
        <p:nvSpPr>
          <p:cNvPr id="30723" name="Rectangle 6"/>
          <p:cNvSpPr>
            <a:spLocks noGrp="1" noChangeArrowheads="1"/>
          </p:cNvSpPr>
          <p:nvPr>
            <p:ph type="ftr" sz="quarter" idx="4"/>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8375" eaLnBrk="0" hangingPunct="0">
              <a:spcBef>
                <a:spcPct val="30000"/>
              </a:spcBef>
              <a:defRPr sz="1200">
                <a:solidFill>
                  <a:schemeClr val="tx1"/>
                </a:solidFill>
                <a:latin typeface="Arial" charset="0"/>
              </a:defRPr>
            </a:lvl1pPr>
            <a:lvl2pPr marL="742950" indent="-285750" defTabSz="968375" eaLnBrk="0" hangingPunct="0">
              <a:spcBef>
                <a:spcPct val="30000"/>
              </a:spcBef>
              <a:defRPr sz="1200">
                <a:solidFill>
                  <a:schemeClr val="tx1"/>
                </a:solidFill>
                <a:latin typeface="Arial" charset="0"/>
              </a:defRPr>
            </a:lvl2pPr>
            <a:lvl3pPr marL="1143000" indent="-228600" defTabSz="968375" eaLnBrk="0" hangingPunct="0">
              <a:spcBef>
                <a:spcPct val="30000"/>
              </a:spcBef>
              <a:defRPr sz="1200">
                <a:solidFill>
                  <a:schemeClr val="tx1"/>
                </a:solidFill>
                <a:latin typeface="Arial" charset="0"/>
              </a:defRPr>
            </a:lvl3pPr>
            <a:lvl4pPr marL="1600200" indent="-228600" defTabSz="968375" eaLnBrk="0" hangingPunct="0">
              <a:spcBef>
                <a:spcPct val="30000"/>
              </a:spcBef>
              <a:defRPr sz="1200">
                <a:solidFill>
                  <a:schemeClr val="tx1"/>
                </a:solidFill>
                <a:latin typeface="Arial" charset="0"/>
              </a:defRPr>
            </a:lvl4pPr>
            <a:lvl5pPr marL="2057400" indent="-228600" defTabSz="968375" eaLnBrk="0" hangingPunct="0">
              <a:spcBef>
                <a:spcPct val="30000"/>
              </a:spcBef>
              <a:defRPr sz="1200">
                <a:solidFill>
                  <a:schemeClr val="tx1"/>
                </a:solidFill>
                <a:latin typeface="Arial" charset="0"/>
              </a:defRPr>
            </a:lvl5pPr>
            <a:lvl6pPr marL="2514600" indent="-228600" defTabSz="968375" eaLnBrk="0" fontAlgn="base" hangingPunct="0">
              <a:spcBef>
                <a:spcPct val="30000"/>
              </a:spcBef>
              <a:spcAft>
                <a:spcPct val="0"/>
              </a:spcAft>
              <a:defRPr sz="1200">
                <a:solidFill>
                  <a:schemeClr val="tx1"/>
                </a:solidFill>
                <a:latin typeface="Arial" charset="0"/>
              </a:defRPr>
            </a:lvl6pPr>
            <a:lvl7pPr marL="2971800" indent="-228600" defTabSz="968375" eaLnBrk="0" fontAlgn="base" hangingPunct="0">
              <a:spcBef>
                <a:spcPct val="30000"/>
              </a:spcBef>
              <a:spcAft>
                <a:spcPct val="0"/>
              </a:spcAft>
              <a:defRPr sz="1200">
                <a:solidFill>
                  <a:schemeClr val="tx1"/>
                </a:solidFill>
                <a:latin typeface="Arial" charset="0"/>
              </a:defRPr>
            </a:lvl7pPr>
            <a:lvl8pPr marL="3429000" indent="-228600" defTabSz="968375" eaLnBrk="0" fontAlgn="base" hangingPunct="0">
              <a:spcBef>
                <a:spcPct val="30000"/>
              </a:spcBef>
              <a:spcAft>
                <a:spcPct val="0"/>
              </a:spcAft>
              <a:defRPr sz="1200">
                <a:solidFill>
                  <a:schemeClr val="tx1"/>
                </a:solidFill>
                <a:latin typeface="Arial" charset="0"/>
              </a:defRPr>
            </a:lvl8pPr>
            <a:lvl9pPr marL="3886200" indent="-228600" defTabSz="968375"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n-US" altLang="en-US" sz="1300"/>
              <a:t>© 2007 Molly Kellogg, RD, LCSW</a:t>
            </a:r>
          </a:p>
        </p:txBody>
      </p:sp>
      <p:sp>
        <p:nvSpPr>
          <p:cNvPr id="3072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8375" eaLnBrk="0" hangingPunct="0">
              <a:spcBef>
                <a:spcPct val="30000"/>
              </a:spcBef>
              <a:defRPr sz="1200">
                <a:solidFill>
                  <a:schemeClr val="tx1"/>
                </a:solidFill>
                <a:latin typeface="Arial" charset="0"/>
              </a:defRPr>
            </a:lvl1pPr>
            <a:lvl2pPr marL="742950" indent="-285750" defTabSz="968375" eaLnBrk="0" hangingPunct="0">
              <a:spcBef>
                <a:spcPct val="30000"/>
              </a:spcBef>
              <a:defRPr sz="1200">
                <a:solidFill>
                  <a:schemeClr val="tx1"/>
                </a:solidFill>
                <a:latin typeface="Arial" charset="0"/>
              </a:defRPr>
            </a:lvl2pPr>
            <a:lvl3pPr marL="1143000" indent="-228600" defTabSz="968375" eaLnBrk="0" hangingPunct="0">
              <a:spcBef>
                <a:spcPct val="30000"/>
              </a:spcBef>
              <a:defRPr sz="1200">
                <a:solidFill>
                  <a:schemeClr val="tx1"/>
                </a:solidFill>
                <a:latin typeface="Arial" charset="0"/>
              </a:defRPr>
            </a:lvl3pPr>
            <a:lvl4pPr marL="1600200" indent="-228600" defTabSz="968375" eaLnBrk="0" hangingPunct="0">
              <a:spcBef>
                <a:spcPct val="30000"/>
              </a:spcBef>
              <a:defRPr sz="1200">
                <a:solidFill>
                  <a:schemeClr val="tx1"/>
                </a:solidFill>
                <a:latin typeface="Arial" charset="0"/>
              </a:defRPr>
            </a:lvl4pPr>
            <a:lvl5pPr marL="2057400" indent="-228600" defTabSz="968375" eaLnBrk="0" hangingPunct="0">
              <a:spcBef>
                <a:spcPct val="30000"/>
              </a:spcBef>
              <a:defRPr sz="1200">
                <a:solidFill>
                  <a:schemeClr val="tx1"/>
                </a:solidFill>
                <a:latin typeface="Arial" charset="0"/>
              </a:defRPr>
            </a:lvl5pPr>
            <a:lvl6pPr marL="2514600" indent="-228600" defTabSz="968375" eaLnBrk="0" fontAlgn="base" hangingPunct="0">
              <a:spcBef>
                <a:spcPct val="30000"/>
              </a:spcBef>
              <a:spcAft>
                <a:spcPct val="0"/>
              </a:spcAft>
              <a:defRPr sz="1200">
                <a:solidFill>
                  <a:schemeClr val="tx1"/>
                </a:solidFill>
                <a:latin typeface="Arial" charset="0"/>
              </a:defRPr>
            </a:lvl6pPr>
            <a:lvl7pPr marL="2971800" indent="-228600" defTabSz="968375" eaLnBrk="0" fontAlgn="base" hangingPunct="0">
              <a:spcBef>
                <a:spcPct val="30000"/>
              </a:spcBef>
              <a:spcAft>
                <a:spcPct val="0"/>
              </a:spcAft>
              <a:defRPr sz="1200">
                <a:solidFill>
                  <a:schemeClr val="tx1"/>
                </a:solidFill>
                <a:latin typeface="Arial" charset="0"/>
              </a:defRPr>
            </a:lvl7pPr>
            <a:lvl8pPr marL="3429000" indent="-228600" defTabSz="968375" eaLnBrk="0" fontAlgn="base" hangingPunct="0">
              <a:spcBef>
                <a:spcPct val="30000"/>
              </a:spcBef>
              <a:spcAft>
                <a:spcPct val="0"/>
              </a:spcAft>
              <a:defRPr sz="1200">
                <a:solidFill>
                  <a:schemeClr val="tx1"/>
                </a:solidFill>
                <a:latin typeface="Arial" charset="0"/>
              </a:defRPr>
            </a:lvl8pPr>
            <a:lvl9pPr marL="3886200" indent="-228600" defTabSz="9683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197B744-35BB-C54C-9FF2-904899FC2AF6}" type="slidenum">
              <a:rPr lang="en-US" altLang="en-US" sz="1300"/>
              <a:pPr eaLnBrk="1" hangingPunct="1">
                <a:spcBef>
                  <a:spcPct val="0"/>
                </a:spcBef>
              </a:pPr>
              <a:t>7</a:t>
            </a:fld>
            <a:endParaRPr lang="en-US" altLang="en-US" sz="1300"/>
          </a:p>
        </p:txBody>
      </p:sp>
      <p:sp>
        <p:nvSpPr>
          <p:cNvPr id="30725" name="Rectangle 2"/>
          <p:cNvSpPr>
            <a:spLocks noGrp="1" noRot="1" noChangeAspect="1" noChangeArrowheads="1" noTextEdit="1"/>
          </p:cNvSpPr>
          <p:nvPr>
            <p:ph type="sldImg"/>
          </p:nvPr>
        </p:nvSpPr>
        <p:spPr>
          <a:ln/>
        </p:spPr>
      </p:sp>
      <p:sp>
        <p:nvSpPr>
          <p:cNvPr id="30726"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r>
              <a:rPr lang="en-US" altLang="en-US" dirty="0"/>
              <a:t>(A brief visualization to help the student understand the position a patient may be in.) </a:t>
            </a:r>
          </a:p>
          <a:p>
            <a:pPr eaLnBrk="1" hangingPunct="1"/>
            <a:endParaRPr lang="en-US" altLang="en-US" dirty="0"/>
          </a:p>
          <a:p>
            <a:pPr eaLnBrk="1" hangingPunct="1"/>
            <a:r>
              <a:rPr lang="en-US" altLang="en-US" dirty="0"/>
              <a:t>Think about a change you have been wanting to make for some time that you have not made yet. Not necessarily about health behaviors. Could be a household chore. These are the New Year’s resolutions-type behaviors.</a:t>
            </a:r>
          </a:p>
          <a:p>
            <a:pPr eaLnBrk="1" hangingPunct="1"/>
            <a:endParaRPr lang="en-US" altLang="en-US" dirty="0"/>
          </a:p>
          <a:p>
            <a:pPr eaLnBrk="1" hangingPunct="1"/>
            <a:r>
              <a:rPr lang="en-US" altLang="en-US" dirty="0"/>
              <a:t>From where you sit with that behavior right now, how does it feel? Notice where in your body you feel it. What do you say to yourself (and others) about it?  Give them a moment.</a:t>
            </a:r>
          </a:p>
          <a:p>
            <a:pPr eaLnBrk="1" hangingPunct="1"/>
            <a:endParaRPr lang="en-US" altLang="en-US" dirty="0"/>
          </a:p>
          <a:p>
            <a:pPr eaLnBrk="1" hangingPunct="1"/>
            <a:r>
              <a:rPr lang="en-US" altLang="en-US" dirty="0"/>
              <a:t>Gather responses without talking about the specific behavior.</a:t>
            </a:r>
          </a:p>
        </p:txBody>
      </p:sp>
    </p:spTree>
    <p:extLst>
      <p:ext uri="{BB962C8B-B14F-4D97-AF65-F5344CB8AC3E}">
        <p14:creationId xmlns:p14="http://schemas.microsoft.com/office/powerpoint/2010/main" val="1692786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8375" eaLnBrk="0" hangingPunct="0">
              <a:spcBef>
                <a:spcPct val="30000"/>
              </a:spcBef>
              <a:defRPr sz="1200">
                <a:solidFill>
                  <a:schemeClr val="tx1"/>
                </a:solidFill>
                <a:latin typeface="Arial" charset="0"/>
              </a:defRPr>
            </a:lvl1pPr>
            <a:lvl2pPr marL="742950" indent="-285750" defTabSz="968375" eaLnBrk="0" hangingPunct="0">
              <a:spcBef>
                <a:spcPct val="30000"/>
              </a:spcBef>
              <a:defRPr sz="1200">
                <a:solidFill>
                  <a:schemeClr val="tx1"/>
                </a:solidFill>
                <a:latin typeface="Arial" charset="0"/>
              </a:defRPr>
            </a:lvl2pPr>
            <a:lvl3pPr marL="1143000" indent="-228600" defTabSz="968375" eaLnBrk="0" hangingPunct="0">
              <a:spcBef>
                <a:spcPct val="30000"/>
              </a:spcBef>
              <a:defRPr sz="1200">
                <a:solidFill>
                  <a:schemeClr val="tx1"/>
                </a:solidFill>
                <a:latin typeface="Arial" charset="0"/>
              </a:defRPr>
            </a:lvl3pPr>
            <a:lvl4pPr marL="1600200" indent="-228600" defTabSz="968375" eaLnBrk="0" hangingPunct="0">
              <a:spcBef>
                <a:spcPct val="30000"/>
              </a:spcBef>
              <a:defRPr sz="1200">
                <a:solidFill>
                  <a:schemeClr val="tx1"/>
                </a:solidFill>
                <a:latin typeface="Arial" charset="0"/>
              </a:defRPr>
            </a:lvl4pPr>
            <a:lvl5pPr marL="2057400" indent="-228600" defTabSz="968375" eaLnBrk="0" hangingPunct="0">
              <a:spcBef>
                <a:spcPct val="30000"/>
              </a:spcBef>
              <a:defRPr sz="1200">
                <a:solidFill>
                  <a:schemeClr val="tx1"/>
                </a:solidFill>
                <a:latin typeface="Arial" charset="0"/>
              </a:defRPr>
            </a:lvl5pPr>
            <a:lvl6pPr marL="2514600" indent="-228600" defTabSz="968375" eaLnBrk="0" fontAlgn="base" hangingPunct="0">
              <a:spcBef>
                <a:spcPct val="30000"/>
              </a:spcBef>
              <a:spcAft>
                <a:spcPct val="0"/>
              </a:spcAft>
              <a:defRPr sz="1200">
                <a:solidFill>
                  <a:schemeClr val="tx1"/>
                </a:solidFill>
                <a:latin typeface="Arial" charset="0"/>
              </a:defRPr>
            </a:lvl6pPr>
            <a:lvl7pPr marL="2971800" indent="-228600" defTabSz="968375" eaLnBrk="0" fontAlgn="base" hangingPunct="0">
              <a:spcBef>
                <a:spcPct val="30000"/>
              </a:spcBef>
              <a:spcAft>
                <a:spcPct val="0"/>
              </a:spcAft>
              <a:defRPr sz="1200">
                <a:solidFill>
                  <a:schemeClr val="tx1"/>
                </a:solidFill>
                <a:latin typeface="Arial" charset="0"/>
              </a:defRPr>
            </a:lvl7pPr>
            <a:lvl8pPr marL="3429000" indent="-228600" defTabSz="968375" eaLnBrk="0" fontAlgn="base" hangingPunct="0">
              <a:spcBef>
                <a:spcPct val="30000"/>
              </a:spcBef>
              <a:spcAft>
                <a:spcPct val="0"/>
              </a:spcAft>
              <a:defRPr sz="1200">
                <a:solidFill>
                  <a:schemeClr val="tx1"/>
                </a:solidFill>
                <a:latin typeface="Arial" charset="0"/>
              </a:defRPr>
            </a:lvl8pPr>
            <a:lvl9pPr marL="3886200" indent="-228600" defTabSz="968375"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n-US" altLang="en-US" sz="1300"/>
              <a:t>Toolbox for Nutrition Counseling Education</a:t>
            </a:r>
          </a:p>
        </p:txBody>
      </p:sp>
      <p:sp>
        <p:nvSpPr>
          <p:cNvPr id="32771" name="Rectangle 6"/>
          <p:cNvSpPr>
            <a:spLocks noGrp="1" noChangeArrowheads="1"/>
          </p:cNvSpPr>
          <p:nvPr>
            <p:ph type="ftr" sz="quarter" idx="4"/>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8375" eaLnBrk="0" hangingPunct="0">
              <a:spcBef>
                <a:spcPct val="30000"/>
              </a:spcBef>
              <a:defRPr sz="1200">
                <a:solidFill>
                  <a:schemeClr val="tx1"/>
                </a:solidFill>
                <a:latin typeface="Arial" charset="0"/>
              </a:defRPr>
            </a:lvl1pPr>
            <a:lvl2pPr marL="742950" indent="-285750" defTabSz="968375" eaLnBrk="0" hangingPunct="0">
              <a:spcBef>
                <a:spcPct val="30000"/>
              </a:spcBef>
              <a:defRPr sz="1200">
                <a:solidFill>
                  <a:schemeClr val="tx1"/>
                </a:solidFill>
                <a:latin typeface="Arial" charset="0"/>
              </a:defRPr>
            </a:lvl2pPr>
            <a:lvl3pPr marL="1143000" indent="-228600" defTabSz="968375" eaLnBrk="0" hangingPunct="0">
              <a:spcBef>
                <a:spcPct val="30000"/>
              </a:spcBef>
              <a:defRPr sz="1200">
                <a:solidFill>
                  <a:schemeClr val="tx1"/>
                </a:solidFill>
                <a:latin typeface="Arial" charset="0"/>
              </a:defRPr>
            </a:lvl3pPr>
            <a:lvl4pPr marL="1600200" indent="-228600" defTabSz="968375" eaLnBrk="0" hangingPunct="0">
              <a:spcBef>
                <a:spcPct val="30000"/>
              </a:spcBef>
              <a:defRPr sz="1200">
                <a:solidFill>
                  <a:schemeClr val="tx1"/>
                </a:solidFill>
                <a:latin typeface="Arial" charset="0"/>
              </a:defRPr>
            </a:lvl4pPr>
            <a:lvl5pPr marL="2057400" indent="-228600" defTabSz="968375" eaLnBrk="0" hangingPunct="0">
              <a:spcBef>
                <a:spcPct val="30000"/>
              </a:spcBef>
              <a:defRPr sz="1200">
                <a:solidFill>
                  <a:schemeClr val="tx1"/>
                </a:solidFill>
                <a:latin typeface="Arial" charset="0"/>
              </a:defRPr>
            </a:lvl5pPr>
            <a:lvl6pPr marL="2514600" indent="-228600" defTabSz="968375" eaLnBrk="0" fontAlgn="base" hangingPunct="0">
              <a:spcBef>
                <a:spcPct val="30000"/>
              </a:spcBef>
              <a:spcAft>
                <a:spcPct val="0"/>
              </a:spcAft>
              <a:defRPr sz="1200">
                <a:solidFill>
                  <a:schemeClr val="tx1"/>
                </a:solidFill>
                <a:latin typeface="Arial" charset="0"/>
              </a:defRPr>
            </a:lvl6pPr>
            <a:lvl7pPr marL="2971800" indent="-228600" defTabSz="968375" eaLnBrk="0" fontAlgn="base" hangingPunct="0">
              <a:spcBef>
                <a:spcPct val="30000"/>
              </a:spcBef>
              <a:spcAft>
                <a:spcPct val="0"/>
              </a:spcAft>
              <a:defRPr sz="1200">
                <a:solidFill>
                  <a:schemeClr val="tx1"/>
                </a:solidFill>
                <a:latin typeface="Arial" charset="0"/>
              </a:defRPr>
            </a:lvl7pPr>
            <a:lvl8pPr marL="3429000" indent="-228600" defTabSz="968375" eaLnBrk="0" fontAlgn="base" hangingPunct="0">
              <a:spcBef>
                <a:spcPct val="30000"/>
              </a:spcBef>
              <a:spcAft>
                <a:spcPct val="0"/>
              </a:spcAft>
              <a:defRPr sz="1200">
                <a:solidFill>
                  <a:schemeClr val="tx1"/>
                </a:solidFill>
                <a:latin typeface="Arial" charset="0"/>
              </a:defRPr>
            </a:lvl8pPr>
            <a:lvl9pPr marL="3886200" indent="-228600" defTabSz="968375"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n-US" altLang="en-US" sz="1300"/>
              <a:t>© 2007 Molly Kellogg, RD, LCSW</a:t>
            </a:r>
          </a:p>
        </p:txBody>
      </p:sp>
      <p:sp>
        <p:nvSpPr>
          <p:cNvPr id="3277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8375" eaLnBrk="0" hangingPunct="0">
              <a:spcBef>
                <a:spcPct val="30000"/>
              </a:spcBef>
              <a:defRPr sz="1200">
                <a:solidFill>
                  <a:schemeClr val="tx1"/>
                </a:solidFill>
                <a:latin typeface="Arial" charset="0"/>
              </a:defRPr>
            </a:lvl1pPr>
            <a:lvl2pPr marL="742950" indent="-285750" defTabSz="968375" eaLnBrk="0" hangingPunct="0">
              <a:spcBef>
                <a:spcPct val="30000"/>
              </a:spcBef>
              <a:defRPr sz="1200">
                <a:solidFill>
                  <a:schemeClr val="tx1"/>
                </a:solidFill>
                <a:latin typeface="Arial" charset="0"/>
              </a:defRPr>
            </a:lvl2pPr>
            <a:lvl3pPr marL="1143000" indent="-228600" defTabSz="968375" eaLnBrk="0" hangingPunct="0">
              <a:spcBef>
                <a:spcPct val="30000"/>
              </a:spcBef>
              <a:defRPr sz="1200">
                <a:solidFill>
                  <a:schemeClr val="tx1"/>
                </a:solidFill>
                <a:latin typeface="Arial" charset="0"/>
              </a:defRPr>
            </a:lvl3pPr>
            <a:lvl4pPr marL="1600200" indent="-228600" defTabSz="968375" eaLnBrk="0" hangingPunct="0">
              <a:spcBef>
                <a:spcPct val="30000"/>
              </a:spcBef>
              <a:defRPr sz="1200">
                <a:solidFill>
                  <a:schemeClr val="tx1"/>
                </a:solidFill>
                <a:latin typeface="Arial" charset="0"/>
              </a:defRPr>
            </a:lvl4pPr>
            <a:lvl5pPr marL="2057400" indent="-228600" defTabSz="968375" eaLnBrk="0" hangingPunct="0">
              <a:spcBef>
                <a:spcPct val="30000"/>
              </a:spcBef>
              <a:defRPr sz="1200">
                <a:solidFill>
                  <a:schemeClr val="tx1"/>
                </a:solidFill>
                <a:latin typeface="Arial" charset="0"/>
              </a:defRPr>
            </a:lvl5pPr>
            <a:lvl6pPr marL="2514600" indent="-228600" defTabSz="968375" eaLnBrk="0" fontAlgn="base" hangingPunct="0">
              <a:spcBef>
                <a:spcPct val="30000"/>
              </a:spcBef>
              <a:spcAft>
                <a:spcPct val="0"/>
              </a:spcAft>
              <a:defRPr sz="1200">
                <a:solidFill>
                  <a:schemeClr val="tx1"/>
                </a:solidFill>
                <a:latin typeface="Arial" charset="0"/>
              </a:defRPr>
            </a:lvl6pPr>
            <a:lvl7pPr marL="2971800" indent="-228600" defTabSz="968375" eaLnBrk="0" fontAlgn="base" hangingPunct="0">
              <a:spcBef>
                <a:spcPct val="30000"/>
              </a:spcBef>
              <a:spcAft>
                <a:spcPct val="0"/>
              </a:spcAft>
              <a:defRPr sz="1200">
                <a:solidFill>
                  <a:schemeClr val="tx1"/>
                </a:solidFill>
                <a:latin typeface="Arial" charset="0"/>
              </a:defRPr>
            </a:lvl7pPr>
            <a:lvl8pPr marL="3429000" indent="-228600" defTabSz="968375" eaLnBrk="0" fontAlgn="base" hangingPunct="0">
              <a:spcBef>
                <a:spcPct val="30000"/>
              </a:spcBef>
              <a:spcAft>
                <a:spcPct val="0"/>
              </a:spcAft>
              <a:defRPr sz="1200">
                <a:solidFill>
                  <a:schemeClr val="tx1"/>
                </a:solidFill>
                <a:latin typeface="Arial" charset="0"/>
              </a:defRPr>
            </a:lvl8pPr>
            <a:lvl9pPr marL="3886200" indent="-228600" defTabSz="9683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E055F6E-D8E7-3E4E-B23B-CEE26D7E0D4D}" type="slidenum">
              <a:rPr lang="en-US" altLang="en-US" sz="1300"/>
              <a:pPr eaLnBrk="1" hangingPunct="1">
                <a:spcBef>
                  <a:spcPct val="0"/>
                </a:spcBef>
              </a:pPr>
              <a:t>8</a:t>
            </a:fld>
            <a:endParaRPr lang="en-US" altLang="en-US" sz="1300"/>
          </a:p>
        </p:txBody>
      </p:sp>
      <p:sp>
        <p:nvSpPr>
          <p:cNvPr id="32773" name="Rectangle 2"/>
          <p:cNvSpPr>
            <a:spLocks noGrp="1" noRot="1" noChangeAspect="1" noChangeArrowheads="1" noTextEdit="1"/>
          </p:cNvSpPr>
          <p:nvPr>
            <p:ph type="sldImg"/>
          </p:nvPr>
        </p:nvSpPr>
        <p:spPr>
          <a:ln/>
        </p:spPr>
      </p:sp>
      <p:sp>
        <p:nvSpPr>
          <p:cNvPr id="32774"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r>
              <a:rPr lang="en-US" altLang="en-US"/>
              <a:t>Change does happen all the time…Change is easy and we all do it naturally and smoothly throughout our lives…. When things line up right.</a:t>
            </a:r>
          </a:p>
          <a:p>
            <a:pPr eaLnBrk="1" hangingPunct="1"/>
            <a:endParaRPr lang="en-US" altLang="en-US"/>
          </a:p>
          <a:p>
            <a:pPr eaLnBrk="1" hangingPunct="1"/>
            <a:r>
              <a:rPr lang="en-US" altLang="en-US"/>
              <a:t>1. “We want to” includes that is it important to us, it matters. We believe it will do us (or someone we care about) some good.</a:t>
            </a:r>
          </a:p>
          <a:p>
            <a:pPr eaLnBrk="1" hangingPunct="1"/>
            <a:r>
              <a:rPr lang="en-US" altLang="en-US"/>
              <a:t>2. We have the skill, knowledge, resources, etc. As professionals that may be our role. (often the easy part)</a:t>
            </a:r>
          </a:p>
          <a:p>
            <a:pPr eaLnBrk="1" hangingPunct="1"/>
            <a:r>
              <a:rPr lang="en-US" altLang="en-US"/>
              <a:t>3. We believe we can (self-efficacy or confidence)</a:t>
            </a:r>
          </a:p>
        </p:txBody>
      </p:sp>
    </p:spTree>
    <p:extLst>
      <p:ext uri="{BB962C8B-B14F-4D97-AF65-F5344CB8AC3E}">
        <p14:creationId xmlns:p14="http://schemas.microsoft.com/office/powerpoint/2010/main" val="1386510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8375" eaLnBrk="0" hangingPunct="0">
              <a:spcBef>
                <a:spcPct val="30000"/>
              </a:spcBef>
              <a:defRPr sz="1200">
                <a:solidFill>
                  <a:schemeClr val="tx1"/>
                </a:solidFill>
                <a:latin typeface="Arial" charset="0"/>
              </a:defRPr>
            </a:lvl1pPr>
            <a:lvl2pPr marL="742950" indent="-285750" defTabSz="968375" eaLnBrk="0" hangingPunct="0">
              <a:spcBef>
                <a:spcPct val="30000"/>
              </a:spcBef>
              <a:defRPr sz="1200">
                <a:solidFill>
                  <a:schemeClr val="tx1"/>
                </a:solidFill>
                <a:latin typeface="Arial" charset="0"/>
              </a:defRPr>
            </a:lvl2pPr>
            <a:lvl3pPr marL="1143000" indent="-228600" defTabSz="968375" eaLnBrk="0" hangingPunct="0">
              <a:spcBef>
                <a:spcPct val="30000"/>
              </a:spcBef>
              <a:defRPr sz="1200">
                <a:solidFill>
                  <a:schemeClr val="tx1"/>
                </a:solidFill>
                <a:latin typeface="Arial" charset="0"/>
              </a:defRPr>
            </a:lvl3pPr>
            <a:lvl4pPr marL="1600200" indent="-228600" defTabSz="968375" eaLnBrk="0" hangingPunct="0">
              <a:spcBef>
                <a:spcPct val="30000"/>
              </a:spcBef>
              <a:defRPr sz="1200">
                <a:solidFill>
                  <a:schemeClr val="tx1"/>
                </a:solidFill>
                <a:latin typeface="Arial" charset="0"/>
              </a:defRPr>
            </a:lvl4pPr>
            <a:lvl5pPr marL="2057400" indent="-228600" defTabSz="968375" eaLnBrk="0" hangingPunct="0">
              <a:spcBef>
                <a:spcPct val="30000"/>
              </a:spcBef>
              <a:defRPr sz="1200">
                <a:solidFill>
                  <a:schemeClr val="tx1"/>
                </a:solidFill>
                <a:latin typeface="Arial" charset="0"/>
              </a:defRPr>
            </a:lvl5pPr>
            <a:lvl6pPr marL="2514600" indent="-228600" defTabSz="968375" eaLnBrk="0" fontAlgn="base" hangingPunct="0">
              <a:spcBef>
                <a:spcPct val="30000"/>
              </a:spcBef>
              <a:spcAft>
                <a:spcPct val="0"/>
              </a:spcAft>
              <a:defRPr sz="1200">
                <a:solidFill>
                  <a:schemeClr val="tx1"/>
                </a:solidFill>
                <a:latin typeface="Arial" charset="0"/>
              </a:defRPr>
            </a:lvl6pPr>
            <a:lvl7pPr marL="2971800" indent="-228600" defTabSz="968375" eaLnBrk="0" fontAlgn="base" hangingPunct="0">
              <a:spcBef>
                <a:spcPct val="30000"/>
              </a:spcBef>
              <a:spcAft>
                <a:spcPct val="0"/>
              </a:spcAft>
              <a:defRPr sz="1200">
                <a:solidFill>
                  <a:schemeClr val="tx1"/>
                </a:solidFill>
                <a:latin typeface="Arial" charset="0"/>
              </a:defRPr>
            </a:lvl7pPr>
            <a:lvl8pPr marL="3429000" indent="-228600" defTabSz="968375" eaLnBrk="0" fontAlgn="base" hangingPunct="0">
              <a:spcBef>
                <a:spcPct val="30000"/>
              </a:spcBef>
              <a:spcAft>
                <a:spcPct val="0"/>
              </a:spcAft>
              <a:defRPr sz="1200">
                <a:solidFill>
                  <a:schemeClr val="tx1"/>
                </a:solidFill>
                <a:latin typeface="Arial" charset="0"/>
              </a:defRPr>
            </a:lvl8pPr>
            <a:lvl9pPr marL="3886200" indent="-228600" defTabSz="968375"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n-US" altLang="en-US" sz="1300"/>
              <a:t>Toolbox for Nutrition Counseling Education</a:t>
            </a:r>
          </a:p>
        </p:txBody>
      </p:sp>
      <p:sp>
        <p:nvSpPr>
          <p:cNvPr id="33795" name="Rectangle 6"/>
          <p:cNvSpPr>
            <a:spLocks noGrp="1" noChangeArrowheads="1"/>
          </p:cNvSpPr>
          <p:nvPr>
            <p:ph type="ftr" sz="quarter" idx="4"/>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8375" eaLnBrk="0" hangingPunct="0">
              <a:spcBef>
                <a:spcPct val="30000"/>
              </a:spcBef>
              <a:defRPr sz="1200">
                <a:solidFill>
                  <a:schemeClr val="tx1"/>
                </a:solidFill>
                <a:latin typeface="Arial" charset="0"/>
              </a:defRPr>
            </a:lvl1pPr>
            <a:lvl2pPr marL="742950" indent="-285750" defTabSz="968375" eaLnBrk="0" hangingPunct="0">
              <a:spcBef>
                <a:spcPct val="30000"/>
              </a:spcBef>
              <a:defRPr sz="1200">
                <a:solidFill>
                  <a:schemeClr val="tx1"/>
                </a:solidFill>
                <a:latin typeface="Arial" charset="0"/>
              </a:defRPr>
            </a:lvl2pPr>
            <a:lvl3pPr marL="1143000" indent="-228600" defTabSz="968375" eaLnBrk="0" hangingPunct="0">
              <a:spcBef>
                <a:spcPct val="30000"/>
              </a:spcBef>
              <a:defRPr sz="1200">
                <a:solidFill>
                  <a:schemeClr val="tx1"/>
                </a:solidFill>
                <a:latin typeface="Arial" charset="0"/>
              </a:defRPr>
            </a:lvl3pPr>
            <a:lvl4pPr marL="1600200" indent="-228600" defTabSz="968375" eaLnBrk="0" hangingPunct="0">
              <a:spcBef>
                <a:spcPct val="30000"/>
              </a:spcBef>
              <a:defRPr sz="1200">
                <a:solidFill>
                  <a:schemeClr val="tx1"/>
                </a:solidFill>
                <a:latin typeface="Arial" charset="0"/>
              </a:defRPr>
            </a:lvl4pPr>
            <a:lvl5pPr marL="2057400" indent="-228600" defTabSz="968375" eaLnBrk="0" hangingPunct="0">
              <a:spcBef>
                <a:spcPct val="30000"/>
              </a:spcBef>
              <a:defRPr sz="1200">
                <a:solidFill>
                  <a:schemeClr val="tx1"/>
                </a:solidFill>
                <a:latin typeface="Arial" charset="0"/>
              </a:defRPr>
            </a:lvl5pPr>
            <a:lvl6pPr marL="2514600" indent="-228600" defTabSz="968375" eaLnBrk="0" fontAlgn="base" hangingPunct="0">
              <a:spcBef>
                <a:spcPct val="30000"/>
              </a:spcBef>
              <a:spcAft>
                <a:spcPct val="0"/>
              </a:spcAft>
              <a:defRPr sz="1200">
                <a:solidFill>
                  <a:schemeClr val="tx1"/>
                </a:solidFill>
                <a:latin typeface="Arial" charset="0"/>
              </a:defRPr>
            </a:lvl6pPr>
            <a:lvl7pPr marL="2971800" indent="-228600" defTabSz="968375" eaLnBrk="0" fontAlgn="base" hangingPunct="0">
              <a:spcBef>
                <a:spcPct val="30000"/>
              </a:spcBef>
              <a:spcAft>
                <a:spcPct val="0"/>
              </a:spcAft>
              <a:defRPr sz="1200">
                <a:solidFill>
                  <a:schemeClr val="tx1"/>
                </a:solidFill>
                <a:latin typeface="Arial" charset="0"/>
              </a:defRPr>
            </a:lvl7pPr>
            <a:lvl8pPr marL="3429000" indent="-228600" defTabSz="968375" eaLnBrk="0" fontAlgn="base" hangingPunct="0">
              <a:spcBef>
                <a:spcPct val="30000"/>
              </a:spcBef>
              <a:spcAft>
                <a:spcPct val="0"/>
              </a:spcAft>
              <a:defRPr sz="1200">
                <a:solidFill>
                  <a:schemeClr val="tx1"/>
                </a:solidFill>
                <a:latin typeface="Arial" charset="0"/>
              </a:defRPr>
            </a:lvl8pPr>
            <a:lvl9pPr marL="3886200" indent="-228600" defTabSz="968375" eaLnBrk="0" fontAlgn="base" hangingPunct="0">
              <a:spcBef>
                <a:spcPct val="30000"/>
              </a:spcBef>
              <a:spcAft>
                <a:spcPct val="0"/>
              </a:spcAft>
              <a:defRPr sz="1200">
                <a:solidFill>
                  <a:schemeClr val="tx1"/>
                </a:solidFill>
                <a:latin typeface="Arial" charset="0"/>
              </a:defRPr>
            </a:lvl9pPr>
          </a:lstStyle>
          <a:p>
            <a:pPr eaLnBrk="1" hangingPunct="1">
              <a:spcBef>
                <a:spcPct val="0"/>
              </a:spcBef>
            </a:pPr>
            <a:r>
              <a:rPr lang="en-US" altLang="en-US" sz="1300"/>
              <a:t>© 2007 Molly Kellogg, RD, LCSW</a:t>
            </a:r>
          </a:p>
        </p:txBody>
      </p:sp>
      <p:sp>
        <p:nvSpPr>
          <p:cNvPr id="3379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68375" eaLnBrk="0" hangingPunct="0">
              <a:spcBef>
                <a:spcPct val="30000"/>
              </a:spcBef>
              <a:defRPr sz="1200">
                <a:solidFill>
                  <a:schemeClr val="tx1"/>
                </a:solidFill>
                <a:latin typeface="Arial" charset="0"/>
              </a:defRPr>
            </a:lvl1pPr>
            <a:lvl2pPr marL="742950" indent="-285750" defTabSz="968375" eaLnBrk="0" hangingPunct="0">
              <a:spcBef>
                <a:spcPct val="30000"/>
              </a:spcBef>
              <a:defRPr sz="1200">
                <a:solidFill>
                  <a:schemeClr val="tx1"/>
                </a:solidFill>
                <a:latin typeface="Arial" charset="0"/>
              </a:defRPr>
            </a:lvl2pPr>
            <a:lvl3pPr marL="1143000" indent="-228600" defTabSz="968375" eaLnBrk="0" hangingPunct="0">
              <a:spcBef>
                <a:spcPct val="30000"/>
              </a:spcBef>
              <a:defRPr sz="1200">
                <a:solidFill>
                  <a:schemeClr val="tx1"/>
                </a:solidFill>
                <a:latin typeface="Arial" charset="0"/>
              </a:defRPr>
            </a:lvl3pPr>
            <a:lvl4pPr marL="1600200" indent="-228600" defTabSz="968375" eaLnBrk="0" hangingPunct="0">
              <a:spcBef>
                <a:spcPct val="30000"/>
              </a:spcBef>
              <a:defRPr sz="1200">
                <a:solidFill>
                  <a:schemeClr val="tx1"/>
                </a:solidFill>
                <a:latin typeface="Arial" charset="0"/>
              </a:defRPr>
            </a:lvl4pPr>
            <a:lvl5pPr marL="2057400" indent="-228600" defTabSz="968375" eaLnBrk="0" hangingPunct="0">
              <a:spcBef>
                <a:spcPct val="30000"/>
              </a:spcBef>
              <a:defRPr sz="1200">
                <a:solidFill>
                  <a:schemeClr val="tx1"/>
                </a:solidFill>
                <a:latin typeface="Arial" charset="0"/>
              </a:defRPr>
            </a:lvl5pPr>
            <a:lvl6pPr marL="2514600" indent="-228600" defTabSz="968375" eaLnBrk="0" fontAlgn="base" hangingPunct="0">
              <a:spcBef>
                <a:spcPct val="30000"/>
              </a:spcBef>
              <a:spcAft>
                <a:spcPct val="0"/>
              </a:spcAft>
              <a:defRPr sz="1200">
                <a:solidFill>
                  <a:schemeClr val="tx1"/>
                </a:solidFill>
                <a:latin typeface="Arial" charset="0"/>
              </a:defRPr>
            </a:lvl6pPr>
            <a:lvl7pPr marL="2971800" indent="-228600" defTabSz="968375" eaLnBrk="0" fontAlgn="base" hangingPunct="0">
              <a:spcBef>
                <a:spcPct val="30000"/>
              </a:spcBef>
              <a:spcAft>
                <a:spcPct val="0"/>
              </a:spcAft>
              <a:defRPr sz="1200">
                <a:solidFill>
                  <a:schemeClr val="tx1"/>
                </a:solidFill>
                <a:latin typeface="Arial" charset="0"/>
              </a:defRPr>
            </a:lvl7pPr>
            <a:lvl8pPr marL="3429000" indent="-228600" defTabSz="968375" eaLnBrk="0" fontAlgn="base" hangingPunct="0">
              <a:spcBef>
                <a:spcPct val="30000"/>
              </a:spcBef>
              <a:spcAft>
                <a:spcPct val="0"/>
              </a:spcAft>
              <a:defRPr sz="1200">
                <a:solidFill>
                  <a:schemeClr val="tx1"/>
                </a:solidFill>
                <a:latin typeface="Arial" charset="0"/>
              </a:defRPr>
            </a:lvl8pPr>
            <a:lvl9pPr marL="3886200" indent="-228600" defTabSz="968375"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D5674DC-BBEE-2E45-AD63-D473C814441A}" type="slidenum">
              <a:rPr lang="en-US" altLang="en-US" sz="1300"/>
              <a:pPr eaLnBrk="1" hangingPunct="1">
                <a:spcBef>
                  <a:spcPct val="0"/>
                </a:spcBef>
              </a:pPr>
              <a:t>9</a:t>
            </a:fld>
            <a:endParaRPr lang="en-US" altLang="en-US" sz="1300"/>
          </a:p>
        </p:txBody>
      </p:sp>
      <p:sp>
        <p:nvSpPr>
          <p:cNvPr id="33797" name="Rectangle 2"/>
          <p:cNvSpPr>
            <a:spLocks noGrp="1" noRot="1" noChangeAspect="1" noChangeArrowheads="1" noTextEdit="1"/>
          </p:cNvSpPr>
          <p:nvPr>
            <p:ph type="sldImg"/>
          </p:nvPr>
        </p:nvSpPr>
        <p:spPr>
          <a:ln/>
        </p:spPr>
      </p:sp>
      <p:sp>
        <p:nvSpPr>
          <p:cNvPr id="33798"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r>
              <a:rPr lang="en-US" altLang="en-US"/>
              <a:t>This then is one way to look at assessing and working with readiness for change. </a:t>
            </a:r>
          </a:p>
          <a:p>
            <a:pPr eaLnBrk="1" hangingPunct="1"/>
            <a:r>
              <a:rPr lang="en-US" altLang="en-US"/>
              <a:t>This way of looking at it tends to keep our attention on the client and ourselves out of the way.  </a:t>
            </a:r>
          </a:p>
          <a:p>
            <a:pPr eaLnBrk="1" hangingPunct="1"/>
            <a:endParaRPr lang="en-US" altLang="en-US"/>
          </a:p>
        </p:txBody>
      </p:sp>
    </p:spTree>
    <p:extLst>
      <p:ext uri="{BB962C8B-B14F-4D97-AF65-F5344CB8AC3E}">
        <p14:creationId xmlns:p14="http://schemas.microsoft.com/office/powerpoint/2010/main" val="193552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C3F92B-82FD-3A48-8367-C75F0E926D08}" type="slidenum">
              <a:rPr lang="en-US" smtClean="0"/>
              <a:t>10</a:t>
            </a:fld>
            <a:endParaRPr lang="en-US"/>
          </a:p>
        </p:txBody>
      </p:sp>
    </p:spTree>
    <p:extLst>
      <p:ext uri="{BB962C8B-B14F-4D97-AF65-F5344CB8AC3E}">
        <p14:creationId xmlns:p14="http://schemas.microsoft.com/office/powerpoint/2010/main" val="2082939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C3F92B-82FD-3A48-8367-C75F0E926D08}" type="slidenum">
              <a:rPr lang="en-US" smtClean="0"/>
              <a:t>16</a:t>
            </a:fld>
            <a:endParaRPr lang="en-US"/>
          </a:p>
        </p:txBody>
      </p:sp>
    </p:spTree>
    <p:extLst>
      <p:ext uri="{BB962C8B-B14F-4D97-AF65-F5344CB8AC3E}">
        <p14:creationId xmlns:p14="http://schemas.microsoft.com/office/powerpoint/2010/main" val="67974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a:noFill/>
        </p:spPr>
        <p:txBody>
          <a:bodyPr/>
          <a:lstStyle>
            <a:lvl1pPr defTabSz="968375" eaLnBrk="0" hangingPunct="0">
              <a:spcBef>
                <a:spcPct val="30000"/>
              </a:spcBef>
              <a:defRPr sz="1200">
                <a:solidFill>
                  <a:schemeClr val="tx1"/>
                </a:solidFill>
                <a:latin typeface="Arial" panose="020B0604020202020204" pitchFamily="34" charset="0"/>
              </a:defRPr>
            </a:lvl1pPr>
            <a:lvl2pPr marL="742950" indent="-285750" defTabSz="968375" eaLnBrk="0" hangingPunct="0">
              <a:spcBef>
                <a:spcPct val="30000"/>
              </a:spcBef>
              <a:defRPr sz="1200">
                <a:solidFill>
                  <a:schemeClr val="tx1"/>
                </a:solidFill>
                <a:latin typeface="Arial" panose="020B0604020202020204" pitchFamily="34" charset="0"/>
              </a:defRPr>
            </a:lvl2pPr>
            <a:lvl3pPr marL="1143000" indent="-228600" defTabSz="968375" eaLnBrk="0" hangingPunct="0">
              <a:spcBef>
                <a:spcPct val="30000"/>
              </a:spcBef>
              <a:defRPr sz="1200">
                <a:solidFill>
                  <a:schemeClr val="tx1"/>
                </a:solidFill>
                <a:latin typeface="Arial" panose="020B0604020202020204" pitchFamily="34" charset="0"/>
              </a:defRPr>
            </a:lvl3pPr>
            <a:lvl4pPr marL="1600200" indent="-228600" defTabSz="968375" eaLnBrk="0" hangingPunct="0">
              <a:spcBef>
                <a:spcPct val="30000"/>
              </a:spcBef>
              <a:defRPr sz="1200">
                <a:solidFill>
                  <a:schemeClr val="tx1"/>
                </a:solidFill>
                <a:latin typeface="Arial" panose="020B0604020202020204" pitchFamily="34" charset="0"/>
              </a:defRPr>
            </a:lvl4pPr>
            <a:lvl5pPr marL="2057400" indent="-228600" defTabSz="968375" eaLnBrk="0" hangingPunct="0">
              <a:spcBef>
                <a:spcPct val="30000"/>
              </a:spcBef>
              <a:defRPr sz="1200">
                <a:solidFill>
                  <a:schemeClr val="tx1"/>
                </a:solidFill>
                <a:latin typeface="Arial" panose="020B0604020202020204" pitchFamily="34" charset="0"/>
              </a:defRPr>
            </a:lvl5pPr>
            <a:lvl6pPr marL="2514600" indent="-228600" defTabSz="9683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83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83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83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r>
              <a:rPr lang="en-US" altLang="en-US" sz="1300"/>
              <a:t>Toolbox for Nutrition Counseling Education</a:t>
            </a:r>
          </a:p>
        </p:txBody>
      </p:sp>
      <p:sp>
        <p:nvSpPr>
          <p:cNvPr id="51203" name="Rectangle 6"/>
          <p:cNvSpPr>
            <a:spLocks noGrp="1" noChangeArrowheads="1"/>
          </p:cNvSpPr>
          <p:nvPr>
            <p:ph type="ftr" sz="quarter" idx="4"/>
          </p:nvPr>
        </p:nvSpPr>
        <p:spPr>
          <a:noFill/>
        </p:spPr>
        <p:txBody>
          <a:bodyPr/>
          <a:lstStyle>
            <a:lvl1pPr defTabSz="968375" eaLnBrk="0" hangingPunct="0">
              <a:spcBef>
                <a:spcPct val="30000"/>
              </a:spcBef>
              <a:defRPr sz="1200">
                <a:solidFill>
                  <a:schemeClr val="tx1"/>
                </a:solidFill>
                <a:latin typeface="Arial" panose="020B0604020202020204" pitchFamily="34" charset="0"/>
              </a:defRPr>
            </a:lvl1pPr>
            <a:lvl2pPr marL="742950" indent="-285750" defTabSz="968375" eaLnBrk="0" hangingPunct="0">
              <a:spcBef>
                <a:spcPct val="30000"/>
              </a:spcBef>
              <a:defRPr sz="1200">
                <a:solidFill>
                  <a:schemeClr val="tx1"/>
                </a:solidFill>
                <a:latin typeface="Arial" panose="020B0604020202020204" pitchFamily="34" charset="0"/>
              </a:defRPr>
            </a:lvl2pPr>
            <a:lvl3pPr marL="1143000" indent="-228600" defTabSz="968375" eaLnBrk="0" hangingPunct="0">
              <a:spcBef>
                <a:spcPct val="30000"/>
              </a:spcBef>
              <a:defRPr sz="1200">
                <a:solidFill>
                  <a:schemeClr val="tx1"/>
                </a:solidFill>
                <a:latin typeface="Arial" panose="020B0604020202020204" pitchFamily="34" charset="0"/>
              </a:defRPr>
            </a:lvl3pPr>
            <a:lvl4pPr marL="1600200" indent="-228600" defTabSz="968375" eaLnBrk="0" hangingPunct="0">
              <a:spcBef>
                <a:spcPct val="30000"/>
              </a:spcBef>
              <a:defRPr sz="1200">
                <a:solidFill>
                  <a:schemeClr val="tx1"/>
                </a:solidFill>
                <a:latin typeface="Arial" panose="020B0604020202020204" pitchFamily="34" charset="0"/>
              </a:defRPr>
            </a:lvl4pPr>
            <a:lvl5pPr marL="2057400" indent="-228600" defTabSz="968375" eaLnBrk="0" hangingPunct="0">
              <a:spcBef>
                <a:spcPct val="30000"/>
              </a:spcBef>
              <a:defRPr sz="1200">
                <a:solidFill>
                  <a:schemeClr val="tx1"/>
                </a:solidFill>
                <a:latin typeface="Arial" panose="020B0604020202020204" pitchFamily="34" charset="0"/>
              </a:defRPr>
            </a:lvl5pPr>
            <a:lvl6pPr marL="2514600" indent="-228600" defTabSz="9683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83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83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83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r>
              <a:rPr lang="en-US" altLang="en-US" sz="1300"/>
              <a:t>© 2007 Molly Kellogg, RD, LCSW</a:t>
            </a:r>
          </a:p>
        </p:txBody>
      </p:sp>
      <p:sp>
        <p:nvSpPr>
          <p:cNvPr id="51204" name="Rectangle 7"/>
          <p:cNvSpPr>
            <a:spLocks noGrp="1" noChangeArrowheads="1"/>
          </p:cNvSpPr>
          <p:nvPr>
            <p:ph type="sldNum" sz="quarter" idx="5"/>
          </p:nvPr>
        </p:nvSpPr>
        <p:spPr>
          <a:noFill/>
        </p:spPr>
        <p:txBody>
          <a:bodyPr/>
          <a:lstStyle>
            <a:lvl1pPr defTabSz="968375" eaLnBrk="0" hangingPunct="0">
              <a:spcBef>
                <a:spcPct val="30000"/>
              </a:spcBef>
              <a:defRPr sz="1200">
                <a:solidFill>
                  <a:schemeClr val="tx1"/>
                </a:solidFill>
                <a:latin typeface="Arial" panose="020B0604020202020204" pitchFamily="34" charset="0"/>
              </a:defRPr>
            </a:lvl1pPr>
            <a:lvl2pPr marL="742950" indent="-285750" defTabSz="968375" eaLnBrk="0" hangingPunct="0">
              <a:spcBef>
                <a:spcPct val="30000"/>
              </a:spcBef>
              <a:defRPr sz="1200">
                <a:solidFill>
                  <a:schemeClr val="tx1"/>
                </a:solidFill>
                <a:latin typeface="Arial" panose="020B0604020202020204" pitchFamily="34" charset="0"/>
              </a:defRPr>
            </a:lvl2pPr>
            <a:lvl3pPr marL="1143000" indent="-228600" defTabSz="968375" eaLnBrk="0" hangingPunct="0">
              <a:spcBef>
                <a:spcPct val="30000"/>
              </a:spcBef>
              <a:defRPr sz="1200">
                <a:solidFill>
                  <a:schemeClr val="tx1"/>
                </a:solidFill>
                <a:latin typeface="Arial" panose="020B0604020202020204" pitchFamily="34" charset="0"/>
              </a:defRPr>
            </a:lvl3pPr>
            <a:lvl4pPr marL="1600200" indent="-228600" defTabSz="968375" eaLnBrk="0" hangingPunct="0">
              <a:spcBef>
                <a:spcPct val="30000"/>
              </a:spcBef>
              <a:defRPr sz="1200">
                <a:solidFill>
                  <a:schemeClr val="tx1"/>
                </a:solidFill>
                <a:latin typeface="Arial" panose="020B0604020202020204" pitchFamily="34" charset="0"/>
              </a:defRPr>
            </a:lvl4pPr>
            <a:lvl5pPr marL="2057400" indent="-228600" defTabSz="968375" eaLnBrk="0" hangingPunct="0">
              <a:spcBef>
                <a:spcPct val="30000"/>
              </a:spcBef>
              <a:defRPr sz="1200">
                <a:solidFill>
                  <a:schemeClr val="tx1"/>
                </a:solidFill>
                <a:latin typeface="Arial" panose="020B0604020202020204" pitchFamily="34" charset="0"/>
              </a:defRPr>
            </a:lvl5pPr>
            <a:lvl6pPr marL="2514600" indent="-228600" defTabSz="9683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83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83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83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7F6C65E-C4E8-4FDE-B312-FEC7BFCEC660}" type="slidenum">
              <a:rPr lang="en-US" altLang="en-US" sz="1300"/>
              <a:pPr eaLnBrk="1" hangingPunct="1">
                <a:spcBef>
                  <a:spcPct val="0"/>
                </a:spcBef>
              </a:pPr>
              <a:t>22</a:t>
            </a:fld>
            <a:endParaRPr lang="en-US" altLang="en-US" sz="1300"/>
          </a:p>
        </p:txBody>
      </p:sp>
      <p:sp>
        <p:nvSpPr>
          <p:cNvPr id="51205" name="Rectangle 2"/>
          <p:cNvSpPr>
            <a:spLocks noGrp="1" noRot="1" noChangeAspect="1" noChangeArrowheads="1" noTextEdit="1"/>
          </p:cNvSpPr>
          <p:nvPr>
            <p:ph type="sldImg"/>
          </p:nvPr>
        </p:nvSpPr>
        <p:spPr>
          <a:xfrm>
            <a:off x="906463" y="457200"/>
            <a:ext cx="5957887" cy="3352800"/>
          </a:xfrm>
          <a:ln/>
        </p:spPr>
      </p:sp>
      <p:sp>
        <p:nvSpPr>
          <p:cNvPr id="51206" name="Rectangle 3"/>
          <p:cNvSpPr>
            <a:spLocks noGrp="1" noChangeArrowheads="1"/>
          </p:cNvSpPr>
          <p:nvPr>
            <p:ph type="body" idx="1"/>
          </p:nvPr>
        </p:nvSpPr>
        <p:spPr>
          <a:xfrm>
            <a:off x="731838" y="4114800"/>
            <a:ext cx="5851525" cy="4765675"/>
          </a:xfrm>
          <a:noFill/>
        </p:spPr>
        <p:txBody>
          <a:bodyPr/>
          <a:lstStyle/>
          <a:p>
            <a:pPr eaLnBrk="1" hangingPunct="1">
              <a:buFontTx/>
              <a:buChar char="•"/>
            </a:pPr>
            <a:endParaRPr lang="en-US" altLang="en-US">
              <a:latin typeface="Arial" panose="020B0604020202020204" pitchFamily="34" charset="0"/>
            </a:endParaRPr>
          </a:p>
        </p:txBody>
      </p:sp>
    </p:spTree>
    <p:extLst>
      <p:ext uri="{BB962C8B-B14F-4D97-AF65-F5344CB8AC3E}">
        <p14:creationId xmlns:p14="http://schemas.microsoft.com/office/powerpoint/2010/main" val="2496334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a:noFill/>
        </p:spPr>
        <p:txBody>
          <a:bodyPr/>
          <a:lstStyle>
            <a:lvl1pPr defTabSz="968375" eaLnBrk="0" hangingPunct="0">
              <a:spcBef>
                <a:spcPct val="30000"/>
              </a:spcBef>
              <a:defRPr sz="1200">
                <a:solidFill>
                  <a:schemeClr val="tx1"/>
                </a:solidFill>
                <a:latin typeface="Arial" panose="020B0604020202020204" pitchFamily="34" charset="0"/>
              </a:defRPr>
            </a:lvl1pPr>
            <a:lvl2pPr marL="742950" indent="-285750" defTabSz="968375" eaLnBrk="0" hangingPunct="0">
              <a:spcBef>
                <a:spcPct val="30000"/>
              </a:spcBef>
              <a:defRPr sz="1200">
                <a:solidFill>
                  <a:schemeClr val="tx1"/>
                </a:solidFill>
                <a:latin typeface="Arial" panose="020B0604020202020204" pitchFamily="34" charset="0"/>
              </a:defRPr>
            </a:lvl2pPr>
            <a:lvl3pPr marL="1143000" indent="-228600" defTabSz="968375" eaLnBrk="0" hangingPunct="0">
              <a:spcBef>
                <a:spcPct val="30000"/>
              </a:spcBef>
              <a:defRPr sz="1200">
                <a:solidFill>
                  <a:schemeClr val="tx1"/>
                </a:solidFill>
                <a:latin typeface="Arial" panose="020B0604020202020204" pitchFamily="34" charset="0"/>
              </a:defRPr>
            </a:lvl3pPr>
            <a:lvl4pPr marL="1600200" indent="-228600" defTabSz="968375" eaLnBrk="0" hangingPunct="0">
              <a:spcBef>
                <a:spcPct val="30000"/>
              </a:spcBef>
              <a:defRPr sz="1200">
                <a:solidFill>
                  <a:schemeClr val="tx1"/>
                </a:solidFill>
                <a:latin typeface="Arial" panose="020B0604020202020204" pitchFamily="34" charset="0"/>
              </a:defRPr>
            </a:lvl4pPr>
            <a:lvl5pPr marL="2057400" indent="-228600" defTabSz="968375" eaLnBrk="0" hangingPunct="0">
              <a:spcBef>
                <a:spcPct val="30000"/>
              </a:spcBef>
              <a:defRPr sz="1200">
                <a:solidFill>
                  <a:schemeClr val="tx1"/>
                </a:solidFill>
                <a:latin typeface="Arial" panose="020B0604020202020204" pitchFamily="34" charset="0"/>
              </a:defRPr>
            </a:lvl5pPr>
            <a:lvl6pPr marL="2514600" indent="-228600" defTabSz="9683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83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83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83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r>
              <a:rPr lang="en-US" altLang="en-US" sz="1300"/>
              <a:t>Toolbox for Nutrition Counseling Education</a:t>
            </a:r>
          </a:p>
        </p:txBody>
      </p:sp>
      <p:sp>
        <p:nvSpPr>
          <p:cNvPr id="52227" name="Rectangle 6"/>
          <p:cNvSpPr>
            <a:spLocks noGrp="1" noChangeArrowheads="1"/>
          </p:cNvSpPr>
          <p:nvPr>
            <p:ph type="ftr" sz="quarter" idx="4"/>
          </p:nvPr>
        </p:nvSpPr>
        <p:spPr>
          <a:noFill/>
        </p:spPr>
        <p:txBody>
          <a:bodyPr/>
          <a:lstStyle>
            <a:lvl1pPr defTabSz="968375" eaLnBrk="0" hangingPunct="0">
              <a:spcBef>
                <a:spcPct val="30000"/>
              </a:spcBef>
              <a:defRPr sz="1200">
                <a:solidFill>
                  <a:schemeClr val="tx1"/>
                </a:solidFill>
                <a:latin typeface="Arial" panose="020B0604020202020204" pitchFamily="34" charset="0"/>
              </a:defRPr>
            </a:lvl1pPr>
            <a:lvl2pPr marL="742950" indent="-285750" defTabSz="968375" eaLnBrk="0" hangingPunct="0">
              <a:spcBef>
                <a:spcPct val="30000"/>
              </a:spcBef>
              <a:defRPr sz="1200">
                <a:solidFill>
                  <a:schemeClr val="tx1"/>
                </a:solidFill>
                <a:latin typeface="Arial" panose="020B0604020202020204" pitchFamily="34" charset="0"/>
              </a:defRPr>
            </a:lvl2pPr>
            <a:lvl3pPr marL="1143000" indent="-228600" defTabSz="968375" eaLnBrk="0" hangingPunct="0">
              <a:spcBef>
                <a:spcPct val="30000"/>
              </a:spcBef>
              <a:defRPr sz="1200">
                <a:solidFill>
                  <a:schemeClr val="tx1"/>
                </a:solidFill>
                <a:latin typeface="Arial" panose="020B0604020202020204" pitchFamily="34" charset="0"/>
              </a:defRPr>
            </a:lvl3pPr>
            <a:lvl4pPr marL="1600200" indent="-228600" defTabSz="968375" eaLnBrk="0" hangingPunct="0">
              <a:spcBef>
                <a:spcPct val="30000"/>
              </a:spcBef>
              <a:defRPr sz="1200">
                <a:solidFill>
                  <a:schemeClr val="tx1"/>
                </a:solidFill>
                <a:latin typeface="Arial" panose="020B0604020202020204" pitchFamily="34" charset="0"/>
              </a:defRPr>
            </a:lvl4pPr>
            <a:lvl5pPr marL="2057400" indent="-228600" defTabSz="968375" eaLnBrk="0" hangingPunct="0">
              <a:spcBef>
                <a:spcPct val="30000"/>
              </a:spcBef>
              <a:defRPr sz="1200">
                <a:solidFill>
                  <a:schemeClr val="tx1"/>
                </a:solidFill>
                <a:latin typeface="Arial" panose="020B0604020202020204" pitchFamily="34" charset="0"/>
              </a:defRPr>
            </a:lvl5pPr>
            <a:lvl6pPr marL="2514600" indent="-228600" defTabSz="9683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83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83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83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r>
              <a:rPr lang="en-US" altLang="en-US" sz="1300"/>
              <a:t>© 2007 Molly Kellogg, RD, LCSW</a:t>
            </a:r>
          </a:p>
        </p:txBody>
      </p:sp>
      <p:sp>
        <p:nvSpPr>
          <p:cNvPr id="52228" name="Rectangle 7"/>
          <p:cNvSpPr>
            <a:spLocks noGrp="1" noChangeArrowheads="1"/>
          </p:cNvSpPr>
          <p:nvPr>
            <p:ph type="sldNum" sz="quarter" idx="5"/>
          </p:nvPr>
        </p:nvSpPr>
        <p:spPr>
          <a:noFill/>
        </p:spPr>
        <p:txBody>
          <a:bodyPr/>
          <a:lstStyle>
            <a:lvl1pPr defTabSz="968375" eaLnBrk="0" hangingPunct="0">
              <a:spcBef>
                <a:spcPct val="30000"/>
              </a:spcBef>
              <a:defRPr sz="1200">
                <a:solidFill>
                  <a:schemeClr val="tx1"/>
                </a:solidFill>
                <a:latin typeface="Arial" panose="020B0604020202020204" pitchFamily="34" charset="0"/>
              </a:defRPr>
            </a:lvl1pPr>
            <a:lvl2pPr marL="742950" indent="-285750" defTabSz="968375" eaLnBrk="0" hangingPunct="0">
              <a:spcBef>
                <a:spcPct val="30000"/>
              </a:spcBef>
              <a:defRPr sz="1200">
                <a:solidFill>
                  <a:schemeClr val="tx1"/>
                </a:solidFill>
                <a:latin typeface="Arial" panose="020B0604020202020204" pitchFamily="34" charset="0"/>
              </a:defRPr>
            </a:lvl2pPr>
            <a:lvl3pPr marL="1143000" indent="-228600" defTabSz="968375" eaLnBrk="0" hangingPunct="0">
              <a:spcBef>
                <a:spcPct val="30000"/>
              </a:spcBef>
              <a:defRPr sz="1200">
                <a:solidFill>
                  <a:schemeClr val="tx1"/>
                </a:solidFill>
                <a:latin typeface="Arial" panose="020B0604020202020204" pitchFamily="34" charset="0"/>
              </a:defRPr>
            </a:lvl3pPr>
            <a:lvl4pPr marL="1600200" indent="-228600" defTabSz="968375" eaLnBrk="0" hangingPunct="0">
              <a:spcBef>
                <a:spcPct val="30000"/>
              </a:spcBef>
              <a:defRPr sz="1200">
                <a:solidFill>
                  <a:schemeClr val="tx1"/>
                </a:solidFill>
                <a:latin typeface="Arial" panose="020B0604020202020204" pitchFamily="34" charset="0"/>
              </a:defRPr>
            </a:lvl4pPr>
            <a:lvl5pPr marL="2057400" indent="-228600" defTabSz="968375" eaLnBrk="0" hangingPunct="0">
              <a:spcBef>
                <a:spcPct val="30000"/>
              </a:spcBef>
              <a:defRPr sz="1200">
                <a:solidFill>
                  <a:schemeClr val="tx1"/>
                </a:solidFill>
                <a:latin typeface="Arial" panose="020B0604020202020204" pitchFamily="34" charset="0"/>
              </a:defRPr>
            </a:lvl5pPr>
            <a:lvl6pPr marL="2514600" indent="-228600" defTabSz="9683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83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83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83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FEF9D2-E390-46DD-B30C-9BA61F9E8D92}" type="slidenum">
              <a:rPr lang="en-US" altLang="en-US" sz="1300"/>
              <a:pPr eaLnBrk="1" hangingPunct="1">
                <a:spcBef>
                  <a:spcPct val="0"/>
                </a:spcBef>
              </a:pPr>
              <a:t>23</a:t>
            </a:fld>
            <a:endParaRPr lang="en-US" altLang="en-US" sz="1300"/>
          </a:p>
        </p:txBody>
      </p:sp>
      <p:sp>
        <p:nvSpPr>
          <p:cNvPr id="52229" name="Rectangle 2"/>
          <p:cNvSpPr>
            <a:spLocks noGrp="1" noRot="1" noChangeAspect="1" noChangeArrowheads="1" noTextEdit="1"/>
          </p:cNvSpPr>
          <p:nvPr>
            <p:ph type="sldImg"/>
          </p:nvPr>
        </p:nvSpPr>
        <p:spPr>
          <a:xfrm>
            <a:off x="906463" y="457200"/>
            <a:ext cx="5957887" cy="3352800"/>
          </a:xfrm>
          <a:ln/>
        </p:spPr>
      </p:sp>
      <p:sp>
        <p:nvSpPr>
          <p:cNvPr id="52230" name="Rectangle 3"/>
          <p:cNvSpPr>
            <a:spLocks noGrp="1" noChangeArrowheads="1"/>
          </p:cNvSpPr>
          <p:nvPr>
            <p:ph type="body" idx="1"/>
          </p:nvPr>
        </p:nvSpPr>
        <p:spPr>
          <a:xfrm>
            <a:off x="731838" y="4114800"/>
            <a:ext cx="5851525" cy="4765675"/>
          </a:xfrm>
          <a:noFill/>
        </p:spPr>
        <p:txBody>
          <a:bodyPr/>
          <a:lstStyle/>
          <a:p>
            <a:pPr eaLnBrk="1" hangingPunct="1">
              <a:buFontTx/>
              <a:buChar char="•"/>
            </a:pPr>
            <a:endParaRPr lang="en-US" altLang="en-US">
              <a:latin typeface="Arial" panose="020B0604020202020204" pitchFamily="34" charset="0"/>
            </a:endParaRPr>
          </a:p>
        </p:txBody>
      </p:sp>
    </p:spTree>
    <p:extLst>
      <p:ext uri="{BB962C8B-B14F-4D97-AF65-F5344CB8AC3E}">
        <p14:creationId xmlns:p14="http://schemas.microsoft.com/office/powerpoint/2010/main" val="1911381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a:noFill/>
        </p:spPr>
        <p:txBody>
          <a:bodyPr/>
          <a:lstStyle>
            <a:lvl1pPr defTabSz="968375" eaLnBrk="0" hangingPunct="0">
              <a:spcBef>
                <a:spcPct val="30000"/>
              </a:spcBef>
              <a:defRPr sz="1200">
                <a:solidFill>
                  <a:schemeClr val="tx1"/>
                </a:solidFill>
                <a:latin typeface="Arial" panose="020B0604020202020204" pitchFamily="34" charset="0"/>
              </a:defRPr>
            </a:lvl1pPr>
            <a:lvl2pPr marL="742950" indent="-285750" defTabSz="968375" eaLnBrk="0" hangingPunct="0">
              <a:spcBef>
                <a:spcPct val="30000"/>
              </a:spcBef>
              <a:defRPr sz="1200">
                <a:solidFill>
                  <a:schemeClr val="tx1"/>
                </a:solidFill>
                <a:latin typeface="Arial" panose="020B0604020202020204" pitchFamily="34" charset="0"/>
              </a:defRPr>
            </a:lvl2pPr>
            <a:lvl3pPr marL="1143000" indent="-228600" defTabSz="968375" eaLnBrk="0" hangingPunct="0">
              <a:spcBef>
                <a:spcPct val="30000"/>
              </a:spcBef>
              <a:defRPr sz="1200">
                <a:solidFill>
                  <a:schemeClr val="tx1"/>
                </a:solidFill>
                <a:latin typeface="Arial" panose="020B0604020202020204" pitchFamily="34" charset="0"/>
              </a:defRPr>
            </a:lvl3pPr>
            <a:lvl4pPr marL="1600200" indent="-228600" defTabSz="968375" eaLnBrk="0" hangingPunct="0">
              <a:spcBef>
                <a:spcPct val="30000"/>
              </a:spcBef>
              <a:defRPr sz="1200">
                <a:solidFill>
                  <a:schemeClr val="tx1"/>
                </a:solidFill>
                <a:latin typeface="Arial" panose="020B0604020202020204" pitchFamily="34" charset="0"/>
              </a:defRPr>
            </a:lvl4pPr>
            <a:lvl5pPr marL="2057400" indent="-228600" defTabSz="968375" eaLnBrk="0" hangingPunct="0">
              <a:spcBef>
                <a:spcPct val="30000"/>
              </a:spcBef>
              <a:defRPr sz="1200">
                <a:solidFill>
                  <a:schemeClr val="tx1"/>
                </a:solidFill>
                <a:latin typeface="Arial" panose="020B0604020202020204" pitchFamily="34" charset="0"/>
              </a:defRPr>
            </a:lvl5pPr>
            <a:lvl6pPr marL="2514600" indent="-228600" defTabSz="9683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83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83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83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r>
              <a:rPr lang="en-US" altLang="en-US" sz="1300"/>
              <a:t>Toolbox for Nutrition Counseling Education</a:t>
            </a:r>
          </a:p>
        </p:txBody>
      </p:sp>
      <p:sp>
        <p:nvSpPr>
          <p:cNvPr id="53251" name="Rectangle 6"/>
          <p:cNvSpPr>
            <a:spLocks noGrp="1" noChangeArrowheads="1"/>
          </p:cNvSpPr>
          <p:nvPr>
            <p:ph type="ftr" sz="quarter" idx="4"/>
          </p:nvPr>
        </p:nvSpPr>
        <p:spPr>
          <a:noFill/>
        </p:spPr>
        <p:txBody>
          <a:bodyPr/>
          <a:lstStyle>
            <a:lvl1pPr defTabSz="968375" eaLnBrk="0" hangingPunct="0">
              <a:spcBef>
                <a:spcPct val="30000"/>
              </a:spcBef>
              <a:defRPr sz="1200">
                <a:solidFill>
                  <a:schemeClr val="tx1"/>
                </a:solidFill>
                <a:latin typeface="Arial" panose="020B0604020202020204" pitchFamily="34" charset="0"/>
              </a:defRPr>
            </a:lvl1pPr>
            <a:lvl2pPr marL="742950" indent="-285750" defTabSz="968375" eaLnBrk="0" hangingPunct="0">
              <a:spcBef>
                <a:spcPct val="30000"/>
              </a:spcBef>
              <a:defRPr sz="1200">
                <a:solidFill>
                  <a:schemeClr val="tx1"/>
                </a:solidFill>
                <a:latin typeface="Arial" panose="020B0604020202020204" pitchFamily="34" charset="0"/>
              </a:defRPr>
            </a:lvl2pPr>
            <a:lvl3pPr marL="1143000" indent="-228600" defTabSz="968375" eaLnBrk="0" hangingPunct="0">
              <a:spcBef>
                <a:spcPct val="30000"/>
              </a:spcBef>
              <a:defRPr sz="1200">
                <a:solidFill>
                  <a:schemeClr val="tx1"/>
                </a:solidFill>
                <a:latin typeface="Arial" panose="020B0604020202020204" pitchFamily="34" charset="0"/>
              </a:defRPr>
            </a:lvl3pPr>
            <a:lvl4pPr marL="1600200" indent="-228600" defTabSz="968375" eaLnBrk="0" hangingPunct="0">
              <a:spcBef>
                <a:spcPct val="30000"/>
              </a:spcBef>
              <a:defRPr sz="1200">
                <a:solidFill>
                  <a:schemeClr val="tx1"/>
                </a:solidFill>
                <a:latin typeface="Arial" panose="020B0604020202020204" pitchFamily="34" charset="0"/>
              </a:defRPr>
            </a:lvl4pPr>
            <a:lvl5pPr marL="2057400" indent="-228600" defTabSz="968375" eaLnBrk="0" hangingPunct="0">
              <a:spcBef>
                <a:spcPct val="30000"/>
              </a:spcBef>
              <a:defRPr sz="1200">
                <a:solidFill>
                  <a:schemeClr val="tx1"/>
                </a:solidFill>
                <a:latin typeface="Arial" panose="020B0604020202020204" pitchFamily="34" charset="0"/>
              </a:defRPr>
            </a:lvl5pPr>
            <a:lvl6pPr marL="2514600" indent="-228600" defTabSz="9683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83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83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83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r>
              <a:rPr lang="en-US" altLang="en-US" sz="1300"/>
              <a:t>© 2007 Molly Kellogg, RD, LCSW</a:t>
            </a:r>
          </a:p>
        </p:txBody>
      </p:sp>
      <p:sp>
        <p:nvSpPr>
          <p:cNvPr id="53252" name="Rectangle 7"/>
          <p:cNvSpPr>
            <a:spLocks noGrp="1" noChangeArrowheads="1"/>
          </p:cNvSpPr>
          <p:nvPr>
            <p:ph type="sldNum" sz="quarter" idx="5"/>
          </p:nvPr>
        </p:nvSpPr>
        <p:spPr>
          <a:noFill/>
        </p:spPr>
        <p:txBody>
          <a:bodyPr/>
          <a:lstStyle>
            <a:lvl1pPr defTabSz="968375" eaLnBrk="0" hangingPunct="0">
              <a:spcBef>
                <a:spcPct val="30000"/>
              </a:spcBef>
              <a:defRPr sz="1200">
                <a:solidFill>
                  <a:schemeClr val="tx1"/>
                </a:solidFill>
                <a:latin typeface="Arial" panose="020B0604020202020204" pitchFamily="34" charset="0"/>
              </a:defRPr>
            </a:lvl1pPr>
            <a:lvl2pPr marL="742950" indent="-285750" defTabSz="968375" eaLnBrk="0" hangingPunct="0">
              <a:spcBef>
                <a:spcPct val="30000"/>
              </a:spcBef>
              <a:defRPr sz="1200">
                <a:solidFill>
                  <a:schemeClr val="tx1"/>
                </a:solidFill>
                <a:latin typeface="Arial" panose="020B0604020202020204" pitchFamily="34" charset="0"/>
              </a:defRPr>
            </a:lvl2pPr>
            <a:lvl3pPr marL="1143000" indent="-228600" defTabSz="968375" eaLnBrk="0" hangingPunct="0">
              <a:spcBef>
                <a:spcPct val="30000"/>
              </a:spcBef>
              <a:defRPr sz="1200">
                <a:solidFill>
                  <a:schemeClr val="tx1"/>
                </a:solidFill>
                <a:latin typeface="Arial" panose="020B0604020202020204" pitchFamily="34" charset="0"/>
              </a:defRPr>
            </a:lvl3pPr>
            <a:lvl4pPr marL="1600200" indent="-228600" defTabSz="968375" eaLnBrk="0" hangingPunct="0">
              <a:spcBef>
                <a:spcPct val="30000"/>
              </a:spcBef>
              <a:defRPr sz="1200">
                <a:solidFill>
                  <a:schemeClr val="tx1"/>
                </a:solidFill>
                <a:latin typeface="Arial" panose="020B0604020202020204" pitchFamily="34" charset="0"/>
              </a:defRPr>
            </a:lvl4pPr>
            <a:lvl5pPr marL="2057400" indent="-228600" defTabSz="968375" eaLnBrk="0" hangingPunct="0">
              <a:spcBef>
                <a:spcPct val="30000"/>
              </a:spcBef>
              <a:defRPr sz="1200">
                <a:solidFill>
                  <a:schemeClr val="tx1"/>
                </a:solidFill>
                <a:latin typeface="Arial" panose="020B0604020202020204" pitchFamily="34" charset="0"/>
              </a:defRPr>
            </a:lvl5pPr>
            <a:lvl6pPr marL="2514600" indent="-228600" defTabSz="9683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83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83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8375"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27E08D4-5B0F-480A-BD83-8C787EC36890}" type="slidenum">
              <a:rPr lang="en-US" altLang="en-US" sz="1300"/>
              <a:pPr eaLnBrk="1" hangingPunct="1">
                <a:spcBef>
                  <a:spcPct val="0"/>
                </a:spcBef>
              </a:pPr>
              <a:t>24</a:t>
            </a:fld>
            <a:endParaRPr lang="en-US" altLang="en-US" sz="1300"/>
          </a:p>
        </p:txBody>
      </p:sp>
      <p:sp>
        <p:nvSpPr>
          <p:cNvPr id="53253" name="Rectangle 2"/>
          <p:cNvSpPr>
            <a:spLocks noGrp="1" noRot="1" noChangeAspect="1" noChangeArrowheads="1" noTextEdit="1"/>
          </p:cNvSpPr>
          <p:nvPr>
            <p:ph type="sldImg"/>
          </p:nvPr>
        </p:nvSpPr>
        <p:spPr>
          <a:xfrm>
            <a:off x="906463" y="457200"/>
            <a:ext cx="5957887" cy="3352800"/>
          </a:xfrm>
          <a:ln/>
        </p:spPr>
      </p:sp>
      <p:sp>
        <p:nvSpPr>
          <p:cNvPr id="53254" name="Rectangle 3"/>
          <p:cNvSpPr>
            <a:spLocks noGrp="1" noChangeArrowheads="1"/>
          </p:cNvSpPr>
          <p:nvPr>
            <p:ph type="body" idx="1"/>
          </p:nvPr>
        </p:nvSpPr>
        <p:spPr>
          <a:xfrm>
            <a:off x="731838" y="4114800"/>
            <a:ext cx="5851525" cy="4765675"/>
          </a:xfrm>
          <a:noFill/>
        </p:spPr>
        <p:txBody>
          <a:bodyPr/>
          <a:lstStyle/>
          <a:p>
            <a:pPr eaLnBrk="1" hangingPunct="1">
              <a:buFontTx/>
              <a:buChar char="•"/>
            </a:pPr>
            <a:r>
              <a:rPr lang="en-US" altLang="en-US">
                <a:latin typeface="Arial" panose="020B0604020202020204" pitchFamily="34" charset="0"/>
              </a:rPr>
              <a:t>We tend to make assumptions about what is said and we might be off. When we say our assumption out loud the client will naturally correct us.</a:t>
            </a:r>
          </a:p>
          <a:p>
            <a:pPr eaLnBrk="1" hangingPunct="1">
              <a:buFontTx/>
              <a:buChar char="•"/>
            </a:pPr>
            <a:r>
              <a:rPr lang="en-US" altLang="en-US">
                <a:latin typeface="Arial" panose="020B0604020202020204" pitchFamily="34" charset="0"/>
              </a:rPr>
              <a:t>When clients feels respected and heard they will listen to what we have to say and they will experience getting what they need.</a:t>
            </a:r>
          </a:p>
          <a:p>
            <a:pPr eaLnBrk="1" hangingPunct="1">
              <a:buFontTx/>
              <a:buChar char="•"/>
            </a:pPr>
            <a:r>
              <a:rPr lang="en-US" altLang="en-US">
                <a:latin typeface="Arial" panose="020B0604020202020204" pitchFamily="34" charset="0"/>
              </a:rPr>
              <a:t>There are plenty of things that are true for each client (such as significant obstacles to change) They will not be able to get around them anyway so it aids the process of change when we acknowledge them.  </a:t>
            </a:r>
          </a:p>
          <a:p>
            <a:pPr eaLnBrk="1" hangingPunct="1">
              <a:buFontTx/>
              <a:buChar char="•"/>
            </a:pPr>
            <a:r>
              <a:rPr lang="en-US" altLang="en-US">
                <a:latin typeface="Arial" panose="020B0604020202020204" pitchFamily="34" charset="0"/>
              </a:rPr>
              <a:t>It is easy to get involved in what we need to educate the client about and forget to stay client-centered.  Mirroring reminds us to focus on the client.</a:t>
            </a:r>
          </a:p>
          <a:p>
            <a:pPr eaLnBrk="1" hangingPunct="1">
              <a:buFontTx/>
              <a:buChar char="•"/>
            </a:pPr>
            <a:r>
              <a:rPr lang="en-US" altLang="en-US">
                <a:latin typeface="Arial" panose="020B0604020202020204" pitchFamily="34" charset="0"/>
              </a:rPr>
              <a:t>Any kind of stuck place is a useful time to simply mirror what was just said.</a:t>
            </a:r>
          </a:p>
          <a:p>
            <a:pPr eaLnBrk="1" hangingPunct="1">
              <a:buFontTx/>
              <a:buChar char="•"/>
            </a:pPr>
            <a:r>
              <a:rPr lang="en-US" altLang="en-US">
                <a:latin typeface="Arial" panose="020B0604020202020204" pitchFamily="34" charset="0"/>
              </a:rPr>
              <a:t>When you feel like a deer in the headlights-  simply mirror what you just heard and keep mirroring until something shifts.  If nothing else, it gives you a chance to catch your breath.  More likely, though, it will give you something in the client that you can respond to. </a:t>
            </a:r>
          </a:p>
          <a:p>
            <a:pPr eaLnBrk="1" hangingPunct="1"/>
            <a:r>
              <a:rPr lang="en-US" altLang="en-US">
                <a:latin typeface="Arial" panose="020B0604020202020204" pitchFamily="34" charset="0"/>
              </a:rPr>
              <a:t>  (The Video in module 12, </a:t>
            </a:r>
            <a:r>
              <a:rPr lang="en-US" altLang="en-US" i="1">
                <a:latin typeface="Arial" panose="020B0604020202020204" pitchFamily="34" charset="0"/>
              </a:rPr>
              <a:t>Help what do I do now? </a:t>
            </a:r>
            <a:r>
              <a:rPr lang="en-US" altLang="en-US">
                <a:latin typeface="Arial" panose="020B0604020202020204" pitchFamily="34" charset="0"/>
              </a:rPr>
              <a:t>demonstrates this process.)</a:t>
            </a:r>
          </a:p>
          <a:p>
            <a:pPr eaLnBrk="1" hangingPunct="1">
              <a:buFontTx/>
              <a:buChar char="•"/>
            </a:pPr>
            <a:r>
              <a:rPr lang="en-US" altLang="en-US">
                <a:latin typeface="Arial" panose="020B0604020202020204" pitchFamily="34" charset="0"/>
              </a:rPr>
              <a:t>Helps clients see ambivalence:  The first step of working with a client’s ambivalence is to acknowledge it by mirroring the internal conflict that you hear.</a:t>
            </a:r>
          </a:p>
          <a:p>
            <a:pPr eaLnBrk="1" hangingPunct="1">
              <a:buFontTx/>
              <a:buChar char="•"/>
            </a:pPr>
            <a:endParaRPr lang="en-US" altLang="en-US">
              <a:latin typeface="Arial" panose="020B0604020202020204" pitchFamily="34" charset="0"/>
            </a:endParaRPr>
          </a:p>
          <a:p>
            <a:pPr eaLnBrk="1" hangingPunct="1"/>
            <a:r>
              <a:rPr lang="en-US" altLang="en-US">
                <a:latin typeface="Arial" panose="020B0604020202020204" pitchFamily="34" charset="0"/>
              </a:rPr>
              <a:t>Summary of Mirroring: remember that we all naturally mirror in our brains.  There is great variability in the extent to which we do it out loud.  Observe what types of visible/verbal mirroring you already do naturally and then add some more to your repertoire.  Stretch yourself.</a:t>
            </a:r>
          </a:p>
        </p:txBody>
      </p:sp>
    </p:spTree>
    <p:extLst>
      <p:ext uri="{BB962C8B-B14F-4D97-AF65-F5344CB8AC3E}">
        <p14:creationId xmlns:p14="http://schemas.microsoft.com/office/powerpoint/2010/main" val="209008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smtClean="0"/>
              <a:pPr/>
              <a:t>5/5/2020</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smtClean="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26201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5/5/2020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47830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smtClean="0"/>
              <a:pPr/>
              <a:t>5/5/2020</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smtClean="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5853532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smtClean="0"/>
              <a:t>5/5/2020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97666878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smtClean="0"/>
              <a:t>5/5/2020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199124104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smtClean="0"/>
              <a:t>5/5/2020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1827946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smtClean="0"/>
              <a:t>5/5/2020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610645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smtClean="0"/>
              <a:t>5/5/2020</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smtClean="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56184096"/>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smtClean="0"/>
              <a:t>5/5/2020</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1255251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5/5/2020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1405097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5/5/2020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1915664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smtClean="0"/>
              <a:pPr/>
              <a:t>5/5/2020</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smtClean="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877707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s://www.youtube.com/embed/gtYljkOJNKY?rel=0" TargetMode="Externa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55720" y="1098388"/>
            <a:ext cx="4450080" cy="4394988"/>
          </a:xfrm>
        </p:spPr>
        <p:txBody>
          <a:bodyPr/>
          <a:lstStyle/>
          <a:p>
            <a:r>
              <a:rPr lang="en-US" sz="3200" dirty="0"/>
              <a:t>Module 7:</a:t>
            </a:r>
            <a:br>
              <a:rPr lang="en-US" sz="3200" dirty="0"/>
            </a:br>
            <a:r>
              <a:rPr lang="en-US" sz="3200" dirty="0"/>
              <a:t>Essential Counseling Techniques</a:t>
            </a:r>
          </a:p>
        </p:txBody>
      </p:sp>
      <p:sp>
        <p:nvSpPr>
          <p:cNvPr id="3" name="Subtitle 2"/>
          <p:cNvSpPr>
            <a:spLocks noGrp="1"/>
          </p:cNvSpPr>
          <p:nvPr>
            <p:ph type="subTitle" idx="1"/>
          </p:nvPr>
        </p:nvSpPr>
        <p:spPr>
          <a:xfrm>
            <a:off x="588723" y="6075123"/>
            <a:ext cx="11010378" cy="450937"/>
          </a:xfrm>
        </p:spPr>
        <p:txBody>
          <a:bodyPr/>
          <a:lstStyle/>
          <a:p>
            <a:r>
              <a:rPr lang="en-US" dirty="0"/>
              <a:t>NUT 3700: Nutrition Education </a:t>
            </a:r>
            <a:r>
              <a:rPr lang="en-US"/>
              <a:t>and Counseling</a:t>
            </a:r>
          </a:p>
        </p:txBody>
      </p:sp>
    </p:spTree>
    <p:extLst>
      <p:ext uri="{BB962C8B-B14F-4D97-AF65-F5344CB8AC3E}">
        <p14:creationId xmlns:p14="http://schemas.microsoft.com/office/powerpoint/2010/main" val="2054306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a:t>
            </a:r>
          </a:p>
        </p:txBody>
      </p:sp>
      <p:sp>
        <p:nvSpPr>
          <p:cNvPr id="3" name="Content Placeholder 2"/>
          <p:cNvSpPr>
            <a:spLocks noGrp="1"/>
          </p:cNvSpPr>
          <p:nvPr>
            <p:ph idx="1"/>
          </p:nvPr>
        </p:nvSpPr>
        <p:spPr>
          <a:xfrm>
            <a:off x="1251678" y="1128451"/>
            <a:ext cx="10560366" cy="5611659"/>
          </a:xfrm>
        </p:spPr>
        <p:txBody>
          <a:bodyPr/>
          <a:lstStyle/>
          <a:p>
            <a:pPr marL="0" indent="0">
              <a:buNone/>
            </a:pPr>
            <a:r>
              <a:rPr lang="en-US" b="1" dirty="0"/>
              <a:t>Objectives: </a:t>
            </a:r>
            <a:endParaRPr lang="en-US" dirty="0"/>
          </a:p>
          <a:p>
            <a:pPr lvl="0"/>
            <a:r>
              <a:rPr lang="en-US" dirty="0"/>
              <a:t>Introduce the big picture of nutrition counseling </a:t>
            </a:r>
          </a:p>
          <a:p>
            <a:pPr lvl="0"/>
            <a:r>
              <a:rPr lang="en-US" dirty="0"/>
              <a:t>Develop skill for asking open ended questions</a:t>
            </a:r>
          </a:p>
          <a:p>
            <a:pPr lvl="0"/>
            <a:r>
              <a:rPr lang="en-US" dirty="0"/>
              <a:t>Practice building understanding and rapport with mirroring and affirming techniques</a:t>
            </a:r>
          </a:p>
          <a:p>
            <a:pPr marL="0" indent="0">
              <a:buNone/>
            </a:pPr>
            <a:endParaRPr lang="en-US" dirty="0"/>
          </a:p>
          <a:p>
            <a:pPr marL="0" indent="0">
              <a:buNone/>
            </a:pPr>
            <a:r>
              <a:rPr lang="en-US" b="1" dirty="0"/>
              <a:t>Agenda</a:t>
            </a:r>
            <a:endParaRPr lang="en-US" dirty="0"/>
          </a:p>
          <a:p>
            <a:pPr lvl="0"/>
            <a:r>
              <a:rPr lang="en-US" dirty="0"/>
              <a:t>Student Presentations</a:t>
            </a:r>
          </a:p>
          <a:p>
            <a:pPr lvl="0"/>
            <a:r>
              <a:rPr lang="en-US" dirty="0"/>
              <a:t>RECAP</a:t>
            </a:r>
          </a:p>
          <a:p>
            <a:pPr lvl="0"/>
            <a:r>
              <a:rPr lang="en-US" dirty="0"/>
              <a:t>Introduce nutrition counseling and open ended questions</a:t>
            </a:r>
          </a:p>
          <a:p>
            <a:pPr lvl="0"/>
            <a:r>
              <a:rPr lang="en-US" dirty="0"/>
              <a:t>Class and small group practice with open questions</a:t>
            </a:r>
          </a:p>
          <a:p>
            <a:pPr lvl="0"/>
            <a:r>
              <a:rPr lang="en-US" dirty="0"/>
              <a:t>Introduce affirming and mirroring</a:t>
            </a:r>
          </a:p>
          <a:p>
            <a:r>
              <a:rPr lang="en-US" dirty="0"/>
              <a:t>Class practice with affirming</a:t>
            </a:r>
          </a:p>
        </p:txBody>
      </p:sp>
    </p:spTree>
    <p:extLst>
      <p:ext uri="{BB962C8B-B14F-4D97-AF65-F5344CB8AC3E}">
        <p14:creationId xmlns:p14="http://schemas.microsoft.com/office/powerpoint/2010/main" val="2042028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a:t>
            </a:r>
          </a:p>
        </p:txBody>
      </p:sp>
      <p:sp>
        <p:nvSpPr>
          <p:cNvPr id="3" name="Content Placeholder 2"/>
          <p:cNvSpPr>
            <a:spLocks noGrp="1"/>
          </p:cNvSpPr>
          <p:nvPr>
            <p:ph idx="1"/>
          </p:nvPr>
        </p:nvSpPr>
        <p:spPr>
          <a:xfrm>
            <a:off x="1144998" y="1676401"/>
            <a:ext cx="10178322" cy="3593591"/>
          </a:xfrm>
        </p:spPr>
        <p:txBody>
          <a:bodyPr>
            <a:normAutofit/>
          </a:bodyPr>
          <a:lstStyle/>
          <a:p>
            <a:r>
              <a:rPr lang="en-US" sz="2800" dirty="0"/>
              <a:t>Reflection on health disparities discussion</a:t>
            </a:r>
          </a:p>
          <a:p>
            <a:endParaRPr lang="en-US" sz="2800" dirty="0"/>
          </a:p>
          <a:p>
            <a:r>
              <a:rPr lang="en-US" sz="2800" dirty="0"/>
              <a:t>Teach-back method review</a:t>
            </a:r>
            <a:br>
              <a:rPr lang="en-US" dirty="0"/>
            </a:br>
            <a:endParaRPr lang="en-US" dirty="0"/>
          </a:p>
          <a:p>
            <a:pPr marL="0" indent="0">
              <a:buNone/>
            </a:pPr>
            <a:endParaRPr lang="en-US" dirty="0"/>
          </a:p>
          <a:p>
            <a:endParaRPr lang="en-US" dirty="0"/>
          </a:p>
        </p:txBody>
      </p:sp>
    </p:spTree>
    <p:extLst>
      <p:ext uri="{BB962C8B-B14F-4D97-AF65-F5344CB8AC3E}">
        <p14:creationId xmlns:p14="http://schemas.microsoft.com/office/powerpoint/2010/main" val="1680687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4"/>
          <p:cNvSpPr>
            <a:spLocks noGrp="1" noChangeArrowheads="1"/>
          </p:cNvSpPr>
          <p:nvPr>
            <p:ph type="title"/>
          </p:nvPr>
        </p:nvSpPr>
        <p:spPr/>
        <p:txBody>
          <a:bodyPr/>
          <a:lstStyle/>
          <a:p>
            <a:pPr eaLnBrk="1" hangingPunct="1"/>
            <a:r>
              <a:rPr lang="en-US" altLang="en-US"/>
              <a:t>NUTRITION COUNSELING</a:t>
            </a:r>
          </a:p>
        </p:txBody>
      </p:sp>
      <p:sp>
        <p:nvSpPr>
          <p:cNvPr id="2052" name="Rectangle 5"/>
          <p:cNvSpPr>
            <a:spLocks noGrp="1" noChangeArrowheads="1"/>
          </p:cNvSpPr>
          <p:nvPr>
            <p:ph idx="1"/>
          </p:nvPr>
        </p:nvSpPr>
        <p:spPr>
          <a:xfrm>
            <a:off x="2009775" y="2170862"/>
            <a:ext cx="8229600" cy="3124200"/>
          </a:xfrm>
        </p:spPr>
        <p:txBody>
          <a:bodyPr/>
          <a:lstStyle/>
          <a:p>
            <a:pPr algn="ctr" eaLnBrk="1" hangingPunct="1">
              <a:buFontTx/>
              <a:buNone/>
            </a:pPr>
            <a:r>
              <a:rPr lang="en-US" altLang="en-US" sz="3600">
                <a:solidFill>
                  <a:srgbClr val="660033"/>
                </a:solidFill>
              </a:rPr>
              <a:t>It’s a process!</a:t>
            </a:r>
          </a:p>
          <a:p>
            <a:pPr algn="ctr" eaLnBrk="1" hangingPunct="1">
              <a:buFontTx/>
              <a:buNone/>
            </a:pPr>
            <a:endParaRPr lang="en-US" altLang="en-US" sz="3600" dirty="0">
              <a:solidFill>
                <a:srgbClr val="660033"/>
              </a:solidFill>
            </a:endParaRPr>
          </a:p>
          <a:p>
            <a:pPr algn="ctr" eaLnBrk="1" hangingPunct="1">
              <a:buFontTx/>
              <a:buNone/>
            </a:pPr>
            <a:r>
              <a:rPr lang="en-US" altLang="en-US" sz="3600" dirty="0">
                <a:solidFill>
                  <a:srgbClr val="660033"/>
                </a:solidFill>
              </a:rPr>
              <a:t>The counseling relationship is key</a:t>
            </a:r>
          </a:p>
        </p:txBody>
      </p:sp>
    </p:spTree>
    <p:extLst>
      <p:ext uri="{BB962C8B-B14F-4D97-AF65-F5344CB8AC3E}">
        <p14:creationId xmlns:p14="http://schemas.microsoft.com/office/powerpoint/2010/main" val="1561812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BE029-559D-4B30-A79D-DEA049A68F9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99EF49A-C3BC-42CC-8B09-05550D3BF111}"/>
              </a:ext>
            </a:extLst>
          </p:cNvPr>
          <p:cNvSpPr>
            <a:spLocks noGrp="1"/>
          </p:cNvSpPr>
          <p:nvPr>
            <p:ph idx="1"/>
          </p:nvPr>
        </p:nvSpPr>
        <p:spPr/>
        <p:txBody>
          <a:bodyPr>
            <a:normAutofit/>
          </a:bodyPr>
          <a:lstStyle/>
          <a:p>
            <a:pPr marL="0" indent="0" algn="ctr">
              <a:buNone/>
            </a:pPr>
            <a:r>
              <a:rPr lang="en-US" sz="2800" dirty="0"/>
              <a:t>What happens in a GREAT nutrition consult?</a:t>
            </a:r>
          </a:p>
          <a:p>
            <a:pPr marL="0" indent="0" algn="ctr">
              <a:buNone/>
            </a:pPr>
            <a:endParaRPr lang="en-US" sz="2800" dirty="0"/>
          </a:p>
          <a:p>
            <a:pPr marL="0" indent="0" algn="ctr">
              <a:buNone/>
            </a:pPr>
            <a:r>
              <a:rPr lang="en-US" sz="2800" dirty="0"/>
              <a:t>What happens in a not so great consult (what are the pitfalls)? </a:t>
            </a:r>
          </a:p>
        </p:txBody>
      </p:sp>
    </p:spTree>
    <p:extLst>
      <p:ext uri="{BB962C8B-B14F-4D97-AF65-F5344CB8AC3E}">
        <p14:creationId xmlns:p14="http://schemas.microsoft.com/office/powerpoint/2010/main" val="1725105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899160" y="528638"/>
            <a:ext cx="11780520" cy="1223962"/>
          </a:xfrm>
        </p:spPr>
        <p:txBody>
          <a:bodyPr>
            <a:normAutofit fontScale="90000"/>
          </a:bodyPr>
          <a:lstStyle/>
          <a:p>
            <a:pPr eaLnBrk="1" hangingPunct="1"/>
            <a:r>
              <a:rPr lang="en-US" altLang="en-US" dirty="0"/>
              <a:t>THE OVERALL GOAL OF NUTRITON COUNSELING</a:t>
            </a:r>
          </a:p>
        </p:txBody>
      </p:sp>
      <p:pic>
        <p:nvPicPr>
          <p:cNvPr id="3" name="Content Placeholder 2"/>
          <p:cNvPicPr>
            <a:picLocks noGrp="1" noChangeAspect="1"/>
          </p:cNvPicPr>
          <p:nvPr>
            <p:ph idx="1"/>
          </p:nvPr>
        </p:nvPicPr>
        <p:blipFill>
          <a:blip r:embed="rId3"/>
          <a:stretch>
            <a:fillRect/>
          </a:stretch>
        </p:blipFill>
        <p:spPr>
          <a:xfrm>
            <a:off x="3143126" y="2286000"/>
            <a:ext cx="6394697" cy="3594100"/>
          </a:xfrm>
          <a:prstGeom prst="rect">
            <a:avLst/>
          </a:prstGeom>
        </p:spPr>
      </p:pic>
    </p:spTree>
    <p:extLst>
      <p:ext uri="{BB962C8B-B14F-4D97-AF65-F5344CB8AC3E}">
        <p14:creationId xmlns:p14="http://schemas.microsoft.com/office/powerpoint/2010/main" val="454806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2057400" y="528638"/>
            <a:ext cx="8458200" cy="1223962"/>
          </a:xfrm>
        </p:spPr>
        <p:txBody>
          <a:bodyPr/>
          <a:lstStyle/>
          <a:p>
            <a:pPr eaLnBrk="1" hangingPunct="1"/>
            <a:r>
              <a:rPr lang="en-US" altLang="en-US" dirty="0"/>
              <a:t>THINK ABOUT CHANGE</a:t>
            </a:r>
          </a:p>
        </p:txBody>
      </p:sp>
      <p:pic>
        <p:nvPicPr>
          <p:cNvPr id="2" name="Picture 1"/>
          <p:cNvPicPr>
            <a:picLocks noChangeAspect="1"/>
          </p:cNvPicPr>
          <p:nvPr/>
        </p:nvPicPr>
        <p:blipFill>
          <a:blip r:embed="rId3"/>
          <a:stretch>
            <a:fillRect/>
          </a:stretch>
        </p:blipFill>
        <p:spPr>
          <a:xfrm>
            <a:off x="2709184" y="1508760"/>
            <a:ext cx="6773631" cy="4572000"/>
          </a:xfrm>
          <a:prstGeom prst="rect">
            <a:avLst/>
          </a:prstGeom>
        </p:spPr>
      </p:pic>
    </p:spTree>
    <p:extLst>
      <p:ext uri="{BB962C8B-B14F-4D97-AF65-F5344CB8AC3E}">
        <p14:creationId xmlns:p14="http://schemas.microsoft.com/office/powerpoint/2010/main" val="2017881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2133600" y="528638"/>
            <a:ext cx="8458200" cy="1223962"/>
          </a:xfrm>
        </p:spPr>
        <p:txBody>
          <a:bodyPr/>
          <a:lstStyle/>
          <a:p>
            <a:pPr eaLnBrk="1" hangingPunct="1"/>
            <a:r>
              <a:rPr lang="en-US" altLang="en-US"/>
              <a:t>WE ALL CHANGE WHEN…</a:t>
            </a:r>
          </a:p>
        </p:txBody>
      </p:sp>
      <p:sp>
        <p:nvSpPr>
          <p:cNvPr id="6148" name="Rectangle 3"/>
          <p:cNvSpPr>
            <a:spLocks noGrp="1" noChangeArrowheads="1"/>
          </p:cNvSpPr>
          <p:nvPr>
            <p:ph idx="1"/>
          </p:nvPr>
        </p:nvSpPr>
        <p:spPr>
          <a:xfrm>
            <a:off x="2438400" y="1752600"/>
            <a:ext cx="7239000" cy="3227388"/>
          </a:xfrm>
        </p:spPr>
        <p:txBody>
          <a:bodyPr/>
          <a:lstStyle/>
          <a:p>
            <a:pPr eaLnBrk="1" hangingPunct="1">
              <a:buFontTx/>
              <a:buNone/>
            </a:pPr>
            <a:endParaRPr lang="en-US" altLang="en-US" dirty="0"/>
          </a:p>
          <a:p>
            <a:pPr eaLnBrk="1" hangingPunct="1"/>
            <a:r>
              <a:rPr lang="en-US" altLang="en-US" sz="3200" dirty="0">
                <a:solidFill>
                  <a:srgbClr val="660033"/>
                </a:solidFill>
              </a:rPr>
              <a:t>we want to, it matters to us</a:t>
            </a:r>
          </a:p>
          <a:p>
            <a:pPr eaLnBrk="1" hangingPunct="1"/>
            <a:r>
              <a:rPr lang="en-US" altLang="en-US" sz="3200" dirty="0"/>
              <a:t>we know how</a:t>
            </a:r>
          </a:p>
          <a:p>
            <a:pPr eaLnBrk="1" hangingPunct="1"/>
            <a:r>
              <a:rPr lang="en-US" altLang="en-US" sz="3200" dirty="0">
                <a:solidFill>
                  <a:srgbClr val="660033"/>
                </a:solidFill>
              </a:rPr>
              <a:t>we believe we can</a:t>
            </a:r>
          </a:p>
        </p:txBody>
      </p:sp>
      <p:sp>
        <p:nvSpPr>
          <p:cNvPr id="6146" name="Footer Placeholder 3"/>
          <p:cNvSpPr>
            <a:spLocks noGrp="1"/>
          </p:cNvSpPr>
          <p:nvPr>
            <p:ph type="ftr" sz="quarter" idx="1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000"/>
              <a:t>© 2007 Molly Kellogg, RD, LCSW</a:t>
            </a:r>
          </a:p>
        </p:txBody>
      </p:sp>
    </p:spTree>
    <p:extLst>
      <p:ext uri="{BB962C8B-B14F-4D97-AF65-F5344CB8AC3E}">
        <p14:creationId xmlns:p14="http://schemas.microsoft.com/office/powerpoint/2010/main" val="657103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2133600" y="500062"/>
            <a:ext cx="8610600" cy="1252537"/>
          </a:xfrm>
        </p:spPr>
        <p:txBody>
          <a:bodyPr>
            <a:normAutofit/>
          </a:bodyPr>
          <a:lstStyle/>
          <a:p>
            <a:pPr eaLnBrk="1" hangingPunct="1"/>
            <a:r>
              <a:rPr lang="en-US" altLang="en-US" dirty="0"/>
              <a:t>2 Important Aspects</a:t>
            </a:r>
          </a:p>
        </p:txBody>
      </p:sp>
      <p:sp>
        <p:nvSpPr>
          <p:cNvPr id="7172" name="Rectangle 3"/>
          <p:cNvSpPr>
            <a:spLocks noGrp="1" noChangeArrowheads="1"/>
          </p:cNvSpPr>
          <p:nvPr>
            <p:ph idx="1"/>
          </p:nvPr>
        </p:nvSpPr>
        <p:spPr>
          <a:xfrm>
            <a:off x="2416539" y="1752599"/>
            <a:ext cx="7696200" cy="3074987"/>
          </a:xfrm>
        </p:spPr>
        <p:txBody>
          <a:bodyPr>
            <a:noAutofit/>
          </a:bodyPr>
          <a:lstStyle/>
          <a:p>
            <a:pPr eaLnBrk="1" hangingPunct="1">
              <a:buFontTx/>
              <a:buNone/>
            </a:pPr>
            <a:r>
              <a:rPr lang="en-US" altLang="en-US" sz="3200" dirty="0">
                <a:solidFill>
                  <a:srgbClr val="660033"/>
                </a:solidFill>
              </a:rPr>
              <a:t>READINESS FOR CHANGE:</a:t>
            </a:r>
            <a:br>
              <a:rPr lang="en-US" altLang="en-US" sz="3200" dirty="0">
                <a:solidFill>
                  <a:srgbClr val="660033"/>
                </a:solidFill>
              </a:rPr>
            </a:br>
            <a:endParaRPr lang="en-US" altLang="en-US" sz="3200" dirty="0">
              <a:solidFill>
                <a:srgbClr val="660033"/>
              </a:solidFill>
            </a:endParaRPr>
          </a:p>
          <a:p>
            <a:pPr lvl="1" eaLnBrk="1" hangingPunct="1"/>
            <a:r>
              <a:rPr lang="en-US" altLang="en-US" sz="3200" dirty="0">
                <a:solidFill>
                  <a:srgbClr val="CC6600"/>
                </a:solidFill>
              </a:rPr>
              <a:t>Importance </a:t>
            </a:r>
            <a:br>
              <a:rPr lang="en-US" altLang="en-US" sz="3200" dirty="0">
                <a:solidFill>
                  <a:srgbClr val="CC6600"/>
                </a:solidFill>
              </a:rPr>
            </a:br>
            <a:r>
              <a:rPr lang="en-US" altLang="en-US" sz="3200" dirty="0"/>
              <a:t>(What will I gain or lose if I change)</a:t>
            </a:r>
            <a:br>
              <a:rPr lang="en-US" altLang="en-US" sz="3200" dirty="0"/>
            </a:br>
            <a:endParaRPr lang="en-US" altLang="en-US" sz="3200" dirty="0"/>
          </a:p>
          <a:p>
            <a:pPr lvl="1" eaLnBrk="1" hangingPunct="1"/>
            <a:r>
              <a:rPr lang="en-US" altLang="en-US" sz="3200" dirty="0">
                <a:solidFill>
                  <a:srgbClr val="CC6600"/>
                </a:solidFill>
              </a:rPr>
              <a:t>Confidence </a:t>
            </a:r>
            <a:br>
              <a:rPr lang="en-US" altLang="en-US" sz="3200" dirty="0">
                <a:solidFill>
                  <a:srgbClr val="CC6600"/>
                </a:solidFill>
              </a:rPr>
            </a:br>
            <a:r>
              <a:rPr lang="en-US" altLang="en-US" sz="3200" dirty="0"/>
              <a:t>(How will I do it and can I?)</a:t>
            </a:r>
          </a:p>
        </p:txBody>
      </p:sp>
      <p:sp>
        <p:nvSpPr>
          <p:cNvPr id="7170" name="Footer Placeholder 3"/>
          <p:cNvSpPr>
            <a:spLocks noGrp="1"/>
          </p:cNvSpPr>
          <p:nvPr>
            <p:ph type="ftr" sz="quarter" idx="1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000"/>
              <a:t>© 2007 Molly Kellogg, RD, LCSW</a:t>
            </a:r>
          </a:p>
        </p:txBody>
      </p:sp>
    </p:spTree>
    <p:extLst>
      <p:ext uri="{BB962C8B-B14F-4D97-AF65-F5344CB8AC3E}">
        <p14:creationId xmlns:p14="http://schemas.microsoft.com/office/powerpoint/2010/main" val="331016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Key Counseling Techniques: OARS</a:t>
            </a:r>
          </a:p>
        </p:txBody>
      </p:sp>
      <p:sp>
        <p:nvSpPr>
          <p:cNvPr id="3" name="Content Placeholder 2"/>
          <p:cNvSpPr>
            <a:spLocks noGrp="1"/>
          </p:cNvSpPr>
          <p:nvPr>
            <p:ph sz="half" idx="1"/>
          </p:nvPr>
        </p:nvSpPr>
        <p:spPr>
          <a:xfrm>
            <a:off x="1257300" y="1417320"/>
            <a:ext cx="5509260" cy="5166360"/>
          </a:xfrm>
        </p:spPr>
        <p:txBody>
          <a:bodyPr>
            <a:normAutofit fontScale="70000" lnSpcReduction="20000"/>
          </a:bodyPr>
          <a:lstStyle/>
          <a:p>
            <a:pPr marL="0" indent="0" algn="ctr">
              <a:buNone/>
            </a:pPr>
            <a:br>
              <a:rPr lang="en-US" b="1" dirty="0"/>
            </a:br>
            <a:endParaRPr lang="en-US" b="1" dirty="0"/>
          </a:p>
          <a:p>
            <a:pPr marL="457200" indent="-457200">
              <a:buFont typeface="+mj-lt"/>
              <a:buAutoNum type="arabicPeriod"/>
            </a:pPr>
            <a:r>
              <a:rPr lang="en-US" sz="5100" dirty="0">
                <a:solidFill>
                  <a:srgbClr val="7030A0"/>
                </a:solidFill>
              </a:rPr>
              <a:t>O</a:t>
            </a:r>
            <a:r>
              <a:rPr lang="en-US" sz="5100" dirty="0"/>
              <a:t>pen ended questioning</a:t>
            </a:r>
            <a:br>
              <a:rPr lang="en-US" sz="5100" dirty="0"/>
            </a:br>
            <a:endParaRPr lang="en-US" sz="5100" dirty="0"/>
          </a:p>
          <a:p>
            <a:pPr marL="457200" indent="-457200">
              <a:buFont typeface="+mj-lt"/>
              <a:buAutoNum type="arabicPeriod"/>
            </a:pPr>
            <a:r>
              <a:rPr lang="en-US" sz="5100" dirty="0">
                <a:solidFill>
                  <a:srgbClr val="7030A0"/>
                </a:solidFill>
              </a:rPr>
              <a:t>A</a:t>
            </a:r>
            <a:r>
              <a:rPr lang="en-US" sz="5100" dirty="0"/>
              <a:t>ffirming efforts and strengths</a:t>
            </a:r>
          </a:p>
          <a:p>
            <a:pPr marL="457200" lvl="1" indent="0">
              <a:buNone/>
            </a:pPr>
            <a:endParaRPr lang="en-US" sz="5100" dirty="0"/>
          </a:p>
          <a:p>
            <a:pPr marL="457200" indent="-457200">
              <a:buFont typeface="+mj-lt"/>
              <a:buAutoNum type="arabicPeriod"/>
            </a:pPr>
            <a:r>
              <a:rPr lang="en-US" sz="5100" dirty="0">
                <a:solidFill>
                  <a:srgbClr val="7030A0"/>
                </a:solidFill>
              </a:rPr>
              <a:t>R</a:t>
            </a:r>
            <a:r>
              <a:rPr lang="en-US" sz="5100" dirty="0"/>
              <a:t>eflecting/Mirroring</a:t>
            </a:r>
            <a:br>
              <a:rPr lang="en-US" sz="5100" dirty="0"/>
            </a:br>
            <a:endParaRPr lang="en-US" sz="5100" dirty="0"/>
          </a:p>
          <a:p>
            <a:pPr marL="457200" indent="-457200">
              <a:buFont typeface="+mj-lt"/>
              <a:buAutoNum type="arabicPeriod"/>
            </a:pPr>
            <a:r>
              <a:rPr lang="en-US" sz="5100" dirty="0">
                <a:solidFill>
                  <a:srgbClr val="7030A0"/>
                </a:solidFill>
              </a:rPr>
              <a:t>S</a:t>
            </a:r>
            <a:r>
              <a:rPr lang="en-US" sz="5100" dirty="0"/>
              <a:t>ummarizing</a:t>
            </a:r>
          </a:p>
          <a:p>
            <a:pPr marL="0" indent="0">
              <a:buNone/>
            </a:pPr>
            <a:endParaRPr lang="en-US" dirty="0"/>
          </a:p>
        </p:txBody>
      </p:sp>
      <p:pic>
        <p:nvPicPr>
          <p:cNvPr id="4" name="Picture 3"/>
          <p:cNvPicPr>
            <a:picLocks noChangeAspect="1"/>
          </p:cNvPicPr>
          <p:nvPr/>
        </p:nvPicPr>
        <p:blipFill>
          <a:blip r:embed="rId3"/>
          <a:stretch>
            <a:fillRect/>
          </a:stretch>
        </p:blipFill>
        <p:spPr>
          <a:xfrm>
            <a:off x="6990696" y="2035175"/>
            <a:ext cx="4114800" cy="2667000"/>
          </a:xfrm>
          <a:prstGeom prst="rect">
            <a:avLst/>
          </a:prstGeom>
        </p:spPr>
      </p:pic>
    </p:spTree>
    <p:extLst>
      <p:ext uri="{BB962C8B-B14F-4D97-AF65-F5344CB8AC3E}">
        <p14:creationId xmlns:p14="http://schemas.microsoft.com/office/powerpoint/2010/main" val="2042830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Open Ended Questions</a:t>
            </a:r>
          </a:p>
        </p:txBody>
      </p:sp>
      <p:sp>
        <p:nvSpPr>
          <p:cNvPr id="3" name="Content Placeholder 2"/>
          <p:cNvSpPr>
            <a:spLocks noGrp="1"/>
          </p:cNvSpPr>
          <p:nvPr>
            <p:ph sz="half" idx="1"/>
          </p:nvPr>
        </p:nvSpPr>
        <p:spPr>
          <a:xfrm>
            <a:off x="1028701" y="1172307"/>
            <a:ext cx="6186488" cy="5542817"/>
          </a:xfrm>
        </p:spPr>
        <p:txBody>
          <a:bodyPr>
            <a:normAutofit/>
          </a:bodyPr>
          <a:lstStyle/>
          <a:p>
            <a:r>
              <a:rPr lang="en-US" sz="2400" dirty="0"/>
              <a:t>Why should these be predominant during counseling sessions?</a:t>
            </a:r>
          </a:p>
          <a:p>
            <a:endParaRPr lang="en-US" sz="2400" dirty="0"/>
          </a:p>
        </p:txBody>
      </p:sp>
      <p:pic>
        <p:nvPicPr>
          <p:cNvPr id="5" name="Content Placeholder 4"/>
          <p:cNvPicPr>
            <a:picLocks noGrp="1" noChangeAspect="1"/>
          </p:cNvPicPr>
          <p:nvPr>
            <p:ph sz="half" idx="2"/>
          </p:nvPr>
        </p:nvPicPr>
        <p:blipFill>
          <a:blip r:embed="rId2"/>
          <a:stretch>
            <a:fillRect/>
          </a:stretch>
        </p:blipFill>
        <p:spPr>
          <a:xfrm>
            <a:off x="6858000" y="1956610"/>
            <a:ext cx="4572000" cy="4356100"/>
          </a:xfrm>
          <a:prstGeom prst="rect">
            <a:avLst/>
          </a:prstGeom>
        </p:spPr>
      </p:pic>
    </p:spTree>
    <p:extLst>
      <p:ext uri="{BB962C8B-B14F-4D97-AF65-F5344CB8AC3E}">
        <p14:creationId xmlns:p14="http://schemas.microsoft.com/office/powerpoint/2010/main" val="1776088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8540" y="310948"/>
            <a:ext cx="10958512" cy="637523"/>
          </a:xfrm>
        </p:spPr>
        <p:txBody>
          <a:bodyPr>
            <a:normAutofit fontScale="90000"/>
          </a:bodyPr>
          <a:lstStyle/>
          <a:p>
            <a:r>
              <a:rPr lang="en-US" dirty="0"/>
              <a:t>Difference between Open Questions and leading questions</a:t>
            </a:r>
          </a:p>
        </p:txBody>
      </p:sp>
      <p:sp>
        <p:nvSpPr>
          <p:cNvPr id="4" name="Content Placeholder 3"/>
          <p:cNvSpPr>
            <a:spLocks noGrp="1"/>
          </p:cNvSpPr>
          <p:nvPr>
            <p:ph sz="half" idx="1"/>
          </p:nvPr>
        </p:nvSpPr>
        <p:spPr/>
        <p:txBody>
          <a:bodyPr/>
          <a:lstStyle/>
          <a:p>
            <a:endParaRPr lang="en-US"/>
          </a:p>
        </p:txBody>
      </p:sp>
      <p:sp>
        <p:nvSpPr>
          <p:cNvPr id="6" name="Content Placeholder 5"/>
          <p:cNvSpPr>
            <a:spLocks noGrp="1"/>
          </p:cNvSpPr>
          <p:nvPr>
            <p:ph sz="half" idx="2"/>
          </p:nvPr>
        </p:nvSpPr>
        <p:spPr/>
        <p:txBody>
          <a:bodyPr/>
          <a:lstStyle/>
          <a:p>
            <a:endParaRPr lang="en-US"/>
          </a:p>
        </p:txBody>
      </p:sp>
    </p:spTree>
    <p:extLst>
      <p:ext uri="{BB962C8B-B14F-4D97-AF65-F5344CB8AC3E}">
        <p14:creationId xmlns:p14="http://schemas.microsoft.com/office/powerpoint/2010/main" val="1411328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Open Ended Questions</a:t>
            </a:r>
          </a:p>
        </p:txBody>
      </p:sp>
      <p:sp>
        <p:nvSpPr>
          <p:cNvPr id="3" name="Content Placeholder 2"/>
          <p:cNvSpPr>
            <a:spLocks noGrp="1"/>
          </p:cNvSpPr>
          <p:nvPr>
            <p:ph sz="half" idx="1"/>
          </p:nvPr>
        </p:nvSpPr>
        <p:spPr>
          <a:xfrm>
            <a:off x="1028701" y="1172307"/>
            <a:ext cx="6186488" cy="5542817"/>
          </a:xfrm>
        </p:spPr>
        <p:txBody>
          <a:bodyPr>
            <a:normAutofit/>
          </a:bodyPr>
          <a:lstStyle/>
          <a:p>
            <a:endParaRPr lang="en-US" sz="2400" dirty="0"/>
          </a:p>
          <a:p>
            <a:r>
              <a:rPr lang="en-US" sz="2400" dirty="0"/>
              <a:t>Let’s brainstorm how to make the following closed statements open statements.</a:t>
            </a:r>
          </a:p>
          <a:p>
            <a:endParaRPr lang="en-US" dirty="0"/>
          </a:p>
          <a:p>
            <a:pPr lvl="1">
              <a:buFont typeface="Wingdings" charset="2"/>
              <a:buChar char="v"/>
            </a:pPr>
            <a:r>
              <a:rPr lang="en-US" sz="2200" dirty="0"/>
              <a:t>Have you thought of walking for exercise?</a:t>
            </a:r>
          </a:p>
          <a:p>
            <a:pPr lvl="1">
              <a:buFont typeface="Wingdings" charset="2"/>
              <a:buChar char="v"/>
            </a:pPr>
            <a:r>
              <a:rPr lang="en-US" sz="2200" dirty="0"/>
              <a:t> Will you try this plan for a week? </a:t>
            </a:r>
          </a:p>
          <a:p>
            <a:pPr lvl="1">
              <a:buFont typeface="Wingdings" charset="2"/>
              <a:buChar char="v"/>
            </a:pPr>
            <a:r>
              <a:rPr lang="en-US" sz="2200" dirty="0"/>
              <a:t>Do you care about the health of your baby? </a:t>
            </a:r>
          </a:p>
          <a:p>
            <a:pPr lvl="1">
              <a:buFont typeface="Wingdings" charset="2"/>
              <a:buChar char="v"/>
            </a:pPr>
            <a:r>
              <a:rPr lang="en-US" sz="2200" dirty="0"/>
              <a:t>Have you thought of adding fruit to lunch? </a:t>
            </a:r>
          </a:p>
          <a:p>
            <a:pPr lvl="1">
              <a:buFont typeface="Wingdings" charset="2"/>
              <a:buChar char="v"/>
            </a:pPr>
            <a:r>
              <a:rPr lang="en-US" sz="2200" dirty="0"/>
              <a:t>Are you willing to come for a follow-up visit? </a:t>
            </a:r>
          </a:p>
          <a:p>
            <a:pPr lvl="1">
              <a:buFont typeface="Wingdings" charset="2"/>
              <a:buChar char="v"/>
            </a:pPr>
            <a:r>
              <a:rPr lang="en-US" sz="2200" dirty="0"/>
              <a:t>Do you want to lose weight? </a:t>
            </a:r>
          </a:p>
        </p:txBody>
      </p:sp>
    </p:spTree>
    <p:extLst>
      <p:ext uri="{BB962C8B-B14F-4D97-AF65-F5344CB8AC3E}">
        <p14:creationId xmlns:p14="http://schemas.microsoft.com/office/powerpoint/2010/main" val="2709719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Sample Open Ended Questions</a:t>
            </a:r>
          </a:p>
        </p:txBody>
      </p:sp>
      <p:sp>
        <p:nvSpPr>
          <p:cNvPr id="3" name="Content Placeholder 2"/>
          <p:cNvSpPr>
            <a:spLocks noGrp="1"/>
          </p:cNvSpPr>
          <p:nvPr>
            <p:ph sz="half" idx="1"/>
          </p:nvPr>
        </p:nvSpPr>
        <p:spPr>
          <a:xfrm>
            <a:off x="1028700" y="1263721"/>
            <a:ext cx="10683839" cy="5451403"/>
          </a:xfrm>
        </p:spPr>
        <p:txBody>
          <a:bodyPr>
            <a:normAutofit/>
          </a:bodyPr>
          <a:lstStyle/>
          <a:p>
            <a:pPr lvl="0"/>
            <a:r>
              <a:rPr lang="en-US" sz="2400" dirty="0"/>
              <a:t>Thank you for coming in. (pause, look into their eyes and briefly show real gratitude for their effort to get there then…). What are you hoping to accomplish from our work together? </a:t>
            </a:r>
          </a:p>
          <a:p>
            <a:r>
              <a:rPr lang="en-US" sz="2400" dirty="0"/>
              <a:t>I’ve seen your doctor’s referral, but I’d like to hear more from you about what’s going on. (pause, look into their eyes, briefly show that you truly are interested in them.)</a:t>
            </a:r>
          </a:p>
          <a:p>
            <a:r>
              <a:rPr lang="en-US" sz="2400" dirty="0"/>
              <a:t>What have you learned so far about your condition?</a:t>
            </a:r>
          </a:p>
          <a:p>
            <a:r>
              <a:rPr lang="en-US" sz="2400" dirty="0"/>
              <a:t>If I could wave a magic wand and help you improve your health, what, if anything, would change?   </a:t>
            </a:r>
          </a:p>
          <a:p>
            <a:r>
              <a:rPr lang="en-US" sz="2400" dirty="0"/>
              <a:t>What are some of the challenges that hold you back?</a:t>
            </a:r>
          </a:p>
          <a:p>
            <a:r>
              <a:rPr lang="en-US" sz="2400" dirty="0"/>
              <a:t>Tell me more about this. </a:t>
            </a:r>
          </a:p>
          <a:p>
            <a:r>
              <a:rPr lang="en-US" sz="2400" dirty="0"/>
              <a:t>What else?</a:t>
            </a:r>
          </a:p>
        </p:txBody>
      </p:sp>
    </p:spTree>
    <p:extLst>
      <p:ext uri="{BB962C8B-B14F-4D97-AF65-F5344CB8AC3E}">
        <p14:creationId xmlns:p14="http://schemas.microsoft.com/office/powerpoint/2010/main" val="4046523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Affirming</a:t>
            </a:r>
          </a:p>
        </p:txBody>
      </p:sp>
      <p:sp>
        <p:nvSpPr>
          <p:cNvPr id="3" name="Content Placeholder 2"/>
          <p:cNvSpPr>
            <a:spLocks noGrp="1"/>
          </p:cNvSpPr>
          <p:nvPr>
            <p:ph idx="1"/>
          </p:nvPr>
        </p:nvSpPr>
        <p:spPr>
          <a:xfrm>
            <a:off x="1251678" y="1493520"/>
            <a:ext cx="10178322" cy="4952999"/>
          </a:xfrm>
        </p:spPr>
        <p:txBody>
          <a:bodyPr>
            <a:normAutofit/>
          </a:bodyPr>
          <a:lstStyle/>
          <a:p>
            <a:pPr marL="0" indent="0">
              <a:buNone/>
            </a:pPr>
            <a:r>
              <a:rPr lang="en-US" sz="2400" dirty="0"/>
              <a:t>Reflect back key thoughts, words and actions as a way of exploring change.  Some examples: </a:t>
            </a:r>
          </a:p>
          <a:p>
            <a:pPr lvl="1"/>
            <a:r>
              <a:rPr lang="en-US" dirty="0"/>
              <a:t> </a:t>
            </a:r>
            <a:r>
              <a:rPr lang="en-US" sz="2400" dirty="0"/>
              <a:t>“I can see you already have a lot of resources and strengths.” </a:t>
            </a:r>
          </a:p>
          <a:p>
            <a:pPr lvl="1"/>
            <a:r>
              <a:rPr lang="en-US" sz="2400" dirty="0"/>
              <a:t>“So, you’re the kind of person who goes ahead and does something once you’ve decided to.” </a:t>
            </a:r>
          </a:p>
          <a:p>
            <a:pPr lvl="1"/>
            <a:r>
              <a:rPr lang="en-US" sz="2400" dirty="0"/>
              <a:t>“Thank you for coming in today. I know it was not your idea to see me and I appreciate it.” </a:t>
            </a:r>
          </a:p>
          <a:p>
            <a:pPr lvl="1"/>
            <a:r>
              <a:rPr lang="en-US" sz="2400" dirty="0"/>
              <a:t> “You are dealing with a lot right now. ”</a:t>
            </a:r>
          </a:p>
        </p:txBody>
      </p:sp>
    </p:spTree>
    <p:extLst>
      <p:ext uri="{BB962C8B-B14F-4D97-AF65-F5344CB8AC3E}">
        <p14:creationId xmlns:p14="http://schemas.microsoft.com/office/powerpoint/2010/main" val="1820432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Affirming</a:t>
            </a:r>
          </a:p>
        </p:txBody>
      </p:sp>
      <p:sp>
        <p:nvSpPr>
          <p:cNvPr id="3" name="Content Placeholder 2"/>
          <p:cNvSpPr>
            <a:spLocks noGrp="1"/>
          </p:cNvSpPr>
          <p:nvPr>
            <p:ph idx="1"/>
          </p:nvPr>
        </p:nvSpPr>
        <p:spPr>
          <a:xfrm>
            <a:off x="1251678" y="1230923"/>
            <a:ext cx="5179602" cy="5457976"/>
          </a:xfrm>
        </p:spPr>
        <p:txBody>
          <a:bodyPr>
            <a:normAutofit/>
          </a:bodyPr>
          <a:lstStyle/>
          <a:p>
            <a:pPr lvl="1"/>
            <a:endParaRPr lang="en-US" dirty="0"/>
          </a:p>
          <a:p>
            <a:pPr marL="0" indent="0">
              <a:buNone/>
            </a:pPr>
            <a:r>
              <a:rPr lang="en-US" sz="2400" b="1" dirty="0"/>
              <a:t>What affirming does: </a:t>
            </a:r>
          </a:p>
          <a:p>
            <a:r>
              <a:rPr lang="en-US" sz="2400" dirty="0"/>
              <a:t>Builds rapport </a:t>
            </a:r>
          </a:p>
          <a:p>
            <a:r>
              <a:rPr lang="en-US" sz="2400" dirty="0"/>
              <a:t>Allows client to feel heard and appreciated </a:t>
            </a:r>
          </a:p>
          <a:p>
            <a:r>
              <a:rPr lang="en-US" sz="2400" dirty="0"/>
              <a:t>Encourages client to further explore the change process</a:t>
            </a:r>
          </a:p>
          <a:p>
            <a:r>
              <a:rPr lang="en-US" sz="2400" dirty="0"/>
              <a:t>Builds confidence</a:t>
            </a:r>
          </a:p>
        </p:txBody>
      </p:sp>
      <p:pic>
        <p:nvPicPr>
          <p:cNvPr id="4" name="Picture 3"/>
          <p:cNvPicPr>
            <a:picLocks noChangeAspect="1"/>
          </p:cNvPicPr>
          <p:nvPr/>
        </p:nvPicPr>
        <p:blipFill>
          <a:blip r:embed="rId3"/>
          <a:stretch>
            <a:fillRect/>
          </a:stretch>
        </p:blipFill>
        <p:spPr>
          <a:xfrm>
            <a:off x="6223000" y="572579"/>
            <a:ext cx="5842000" cy="5842000"/>
          </a:xfrm>
          <a:prstGeom prst="rect">
            <a:avLst/>
          </a:prstGeom>
        </p:spPr>
      </p:pic>
    </p:spTree>
    <p:extLst>
      <p:ext uri="{BB962C8B-B14F-4D97-AF65-F5344CB8AC3E}">
        <p14:creationId xmlns:p14="http://schemas.microsoft.com/office/powerpoint/2010/main" val="1116945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Affirming is Different from Praising </a:t>
            </a:r>
          </a:p>
        </p:txBody>
      </p:sp>
      <p:sp>
        <p:nvSpPr>
          <p:cNvPr id="4" name="Content Placeholder 3"/>
          <p:cNvSpPr>
            <a:spLocks noGrp="1"/>
          </p:cNvSpPr>
          <p:nvPr>
            <p:ph idx="1"/>
          </p:nvPr>
        </p:nvSpPr>
        <p:spPr/>
        <p:txBody>
          <a:bodyPr/>
          <a:lstStyle/>
          <a:p>
            <a:endParaRPr lang="en-US"/>
          </a:p>
        </p:txBody>
      </p:sp>
    </p:spTree>
    <p:extLst>
      <p:ext uri="{BB962C8B-B14F-4D97-AF65-F5344CB8AC3E}">
        <p14:creationId xmlns:p14="http://schemas.microsoft.com/office/powerpoint/2010/main" val="307791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Practice:</a:t>
            </a:r>
          </a:p>
        </p:txBody>
      </p:sp>
      <p:sp>
        <p:nvSpPr>
          <p:cNvPr id="5" name="Content Placeholder 4"/>
          <p:cNvSpPr>
            <a:spLocks noGrp="1"/>
          </p:cNvSpPr>
          <p:nvPr>
            <p:ph idx="1"/>
          </p:nvPr>
        </p:nvSpPr>
        <p:spPr>
          <a:xfrm>
            <a:off x="1251678" y="1357313"/>
            <a:ext cx="10178322" cy="5129212"/>
          </a:xfrm>
        </p:spPr>
        <p:txBody>
          <a:bodyPr>
            <a:normAutofit/>
          </a:bodyPr>
          <a:lstStyle/>
          <a:p>
            <a:pPr marL="0" indent="0">
              <a:buNone/>
            </a:pPr>
            <a:r>
              <a:rPr lang="en-US" dirty="0"/>
              <a:t>Work in 3’s:  You will each have a chance to play the client, the counselor and the monitor.</a:t>
            </a:r>
          </a:p>
          <a:p>
            <a:pPr marL="0" indent="0">
              <a:buNone/>
            </a:pPr>
            <a:endParaRPr lang="en-US" dirty="0"/>
          </a:p>
          <a:p>
            <a:pPr marL="0" indent="0">
              <a:buNone/>
            </a:pPr>
            <a:r>
              <a:rPr lang="en-US" b="1" dirty="0"/>
              <a:t>Client: </a:t>
            </a:r>
            <a:r>
              <a:rPr lang="en-US" dirty="0"/>
              <a:t> Be your ADIME client (or another).  Answer questions as that character might.  Be a tough client but not ridiculously tough.  After the session, provide feedback to counselor.</a:t>
            </a:r>
            <a:br>
              <a:rPr lang="en-US" dirty="0"/>
            </a:br>
            <a:endParaRPr lang="en-US" dirty="0"/>
          </a:p>
          <a:p>
            <a:pPr marL="0" indent="0">
              <a:buNone/>
            </a:pPr>
            <a:r>
              <a:rPr lang="en-US" b="1" dirty="0"/>
              <a:t>Counselor:   </a:t>
            </a:r>
            <a:r>
              <a:rPr lang="en-US" dirty="0"/>
              <a:t>Your goal is ask open ended questions that help you and the client discover their nutrition goals and the most important obstacles to reaching their goals.</a:t>
            </a:r>
          </a:p>
          <a:p>
            <a:pPr marL="0" indent="0">
              <a:buNone/>
            </a:pPr>
            <a:endParaRPr lang="en-US" dirty="0"/>
          </a:p>
          <a:p>
            <a:pPr marL="0" indent="0">
              <a:buNone/>
            </a:pPr>
            <a:r>
              <a:rPr lang="en-US" b="1" dirty="0"/>
              <a:t>Monitor: </a:t>
            </a:r>
            <a:r>
              <a:rPr lang="en-US" dirty="0"/>
              <a:t>Listen for open questions, affirming, reflecting and summarizing. Identify whether closed or leading questions were used.  </a:t>
            </a:r>
          </a:p>
        </p:txBody>
      </p:sp>
    </p:spTree>
    <p:extLst>
      <p:ext uri="{BB962C8B-B14F-4D97-AF65-F5344CB8AC3E}">
        <p14:creationId xmlns:p14="http://schemas.microsoft.com/office/powerpoint/2010/main" val="1414647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1"/>
            <a:ext cx="10654792" cy="828040"/>
          </a:xfrm>
        </p:spPr>
        <p:txBody>
          <a:bodyPr>
            <a:normAutofit/>
          </a:bodyPr>
          <a:lstStyle/>
          <a:p>
            <a:r>
              <a:rPr lang="en-US" sz="4000" dirty="0"/>
              <a:t>Reflecting &amp; mirroring</a:t>
            </a:r>
          </a:p>
        </p:txBody>
      </p:sp>
      <p:sp>
        <p:nvSpPr>
          <p:cNvPr id="3" name="Text Placeholder 2"/>
          <p:cNvSpPr>
            <a:spLocks noGrp="1"/>
          </p:cNvSpPr>
          <p:nvPr>
            <p:ph type="body" idx="1"/>
          </p:nvPr>
        </p:nvSpPr>
        <p:spPr>
          <a:xfrm>
            <a:off x="1257300" y="1285233"/>
            <a:ext cx="4800600" cy="632529"/>
          </a:xfrm>
        </p:spPr>
        <p:txBody>
          <a:bodyPr/>
          <a:lstStyle/>
          <a:p>
            <a:r>
              <a:rPr lang="en-US" dirty="0"/>
              <a:t>Reflecting</a:t>
            </a:r>
          </a:p>
        </p:txBody>
      </p:sp>
      <p:sp>
        <p:nvSpPr>
          <p:cNvPr id="4" name="Content Placeholder 3"/>
          <p:cNvSpPr>
            <a:spLocks noGrp="1"/>
          </p:cNvSpPr>
          <p:nvPr>
            <p:ph sz="half" idx="2"/>
          </p:nvPr>
        </p:nvSpPr>
        <p:spPr>
          <a:xfrm>
            <a:off x="1257300" y="1993954"/>
            <a:ext cx="4800600" cy="3014926"/>
          </a:xfrm>
        </p:spPr>
        <p:txBody>
          <a:bodyPr>
            <a:normAutofit/>
          </a:bodyPr>
          <a:lstStyle/>
          <a:p>
            <a:r>
              <a:rPr lang="en-US" dirty="0"/>
              <a:t>Reflect a speaker's </a:t>
            </a:r>
            <a:r>
              <a:rPr lang="en-US" b="1" dirty="0"/>
              <a:t>feelings</a:t>
            </a:r>
            <a:r>
              <a:rPr lang="en-US" dirty="0"/>
              <a:t> from body cues (non-verbal) as well as verbal messages</a:t>
            </a:r>
          </a:p>
          <a:p>
            <a:r>
              <a:rPr lang="en-US" dirty="0"/>
              <a:t>Paraphrase the feelings and the intensity of the feelings</a:t>
            </a:r>
          </a:p>
          <a:p>
            <a:r>
              <a:rPr lang="en-US" dirty="0"/>
              <a:t>A way of checking your guess rather than assuming that you understand</a:t>
            </a:r>
          </a:p>
        </p:txBody>
      </p:sp>
      <p:sp>
        <p:nvSpPr>
          <p:cNvPr id="5" name="Text Placeholder 4"/>
          <p:cNvSpPr>
            <a:spLocks noGrp="1"/>
          </p:cNvSpPr>
          <p:nvPr>
            <p:ph type="body" sz="quarter" idx="3"/>
          </p:nvPr>
        </p:nvSpPr>
        <p:spPr>
          <a:xfrm>
            <a:off x="6580124" y="1324927"/>
            <a:ext cx="4800600" cy="632529"/>
          </a:xfrm>
        </p:spPr>
        <p:txBody>
          <a:bodyPr/>
          <a:lstStyle/>
          <a:p>
            <a:r>
              <a:rPr lang="en-US" dirty="0"/>
              <a:t>Mirroring</a:t>
            </a:r>
          </a:p>
        </p:txBody>
      </p:sp>
      <p:sp>
        <p:nvSpPr>
          <p:cNvPr id="6" name="Content Placeholder 5"/>
          <p:cNvSpPr>
            <a:spLocks noGrp="1"/>
          </p:cNvSpPr>
          <p:nvPr>
            <p:ph sz="quarter" idx="4"/>
          </p:nvPr>
        </p:nvSpPr>
        <p:spPr>
          <a:xfrm>
            <a:off x="6633864" y="2073342"/>
            <a:ext cx="4800600" cy="2813618"/>
          </a:xfrm>
        </p:spPr>
        <p:txBody>
          <a:bodyPr>
            <a:normAutofit/>
          </a:bodyPr>
          <a:lstStyle/>
          <a:p>
            <a:r>
              <a:rPr lang="en-US" dirty="0"/>
              <a:t>Mirror a speaker’s </a:t>
            </a:r>
            <a:r>
              <a:rPr lang="en-US" b="1" dirty="0"/>
              <a:t>words</a:t>
            </a:r>
          </a:p>
          <a:p>
            <a:r>
              <a:rPr lang="en-US" dirty="0"/>
              <a:t>Involves repeating almost exactly what the speaker says</a:t>
            </a:r>
          </a:p>
          <a:p>
            <a:r>
              <a:rPr lang="en-US" dirty="0"/>
              <a:t>Mirror brief phrases &amp; don’t over use </a:t>
            </a:r>
          </a:p>
          <a:p>
            <a:r>
              <a:rPr lang="en-US" dirty="0"/>
              <a:t>Great “fallback” when you don’t know what to say </a:t>
            </a:r>
            <a:br>
              <a:rPr lang="en-US" dirty="0"/>
            </a:br>
            <a:endParaRPr lang="en-US" dirty="0"/>
          </a:p>
          <a:p>
            <a:endParaRPr lang="en-US" dirty="0"/>
          </a:p>
        </p:txBody>
      </p:sp>
    </p:spTree>
    <p:extLst>
      <p:ext uri="{BB962C8B-B14F-4D97-AF65-F5344CB8AC3E}">
        <p14:creationId xmlns:p14="http://schemas.microsoft.com/office/powerpoint/2010/main" val="972419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928255"/>
          </a:xfrm>
        </p:spPr>
        <p:txBody>
          <a:bodyPr/>
          <a:lstStyle/>
          <a:p>
            <a:r>
              <a:rPr lang="en-US" sz="5400" dirty="0"/>
              <a:t>Reflecting &amp; mirroring</a:t>
            </a:r>
            <a:endParaRPr lang="en-US" dirty="0"/>
          </a:p>
        </p:txBody>
      </p:sp>
      <p:sp>
        <p:nvSpPr>
          <p:cNvPr id="3" name="Content Placeholder 2"/>
          <p:cNvSpPr>
            <a:spLocks noGrp="1"/>
          </p:cNvSpPr>
          <p:nvPr>
            <p:ph idx="1"/>
          </p:nvPr>
        </p:nvSpPr>
        <p:spPr>
          <a:xfrm>
            <a:off x="1383758" y="1767841"/>
            <a:ext cx="10178322" cy="3593591"/>
          </a:xfrm>
        </p:spPr>
        <p:txBody>
          <a:bodyPr>
            <a:normAutofit/>
          </a:bodyPr>
          <a:lstStyle/>
          <a:p>
            <a:r>
              <a:rPr lang="en-US" sz="3200" dirty="0"/>
              <a:t>More than words</a:t>
            </a:r>
          </a:p>
        </p:txBody>
      </p:sp>
      <p:pic>
        <p:nvPicPr>
          <p:cNvPr id="5" name="Picture 4"/>
          <p:cNvPicPr>
            <a:picLocks noChangeAspect="1"/>
          </p:cNvPicPr>
          <p:nvPr/>
        </p:nvPicPr>
        <p:blipFill>
          <a:blip r:embed="rId2"/>
          <a:stretch>
            <a:fillRect/>
          </a:stretch>
        </p:blipFill>
        <p:spPr>
          <a:xfrm>
            <a:off x="3515189" y="2913372"/>
            <a:ext cx="5429250" cy="3038475"/>
          </a:xfrm>
          <a:prstGeom prst="rect">
            <a:avLst/>
          </a:prstGeom>
          <a:ln w="28575">
            <a:solidFill>
              <a:schemeClr val="tx1"/>
            </a:solidFill>
          </a:ln>
        </p:spPr>
      </p:pic>
    </p:spTree>
    <p:extLst>
      <p:ext uri="{BB962C8B-B14F-4D97-AF65-F5344CB8AC3E}">
        <p14:creationId xmlns:p14="http://schemas.microsoft.com/office/powerpoint/2010/main" val="2510390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66282"/>
            <a:ext cx="10178322" cy="637523"/>
          </a:xfrm>
        </p:spPr>
        <p:txBody>
          <a:bodyPr>
            <a:normAutofit fontScale="90000"/>
          </a:bodyPr>
          <a:lstStyle/>
          <a:p>
            <a:r>
              <a:rPr lang="en-US" dirty="0"/>
              <a:t>REFLECTING/Mirroring</a:t>
            </a:r>
          </a:p>
        </p:txBody>
      </p:sp>
      <p:sp>
        <p:nvSpPr>
          <p:cNvPr id="3" name="Content Placeholder 2"/>
          <p:cNvSpPr>
            <a:spLocks noGrp="1"/>
          </p:cNvSpPr>
          <p:nvPr>
            <p:ph sz="half" idx="1"/>
          </p:nvPr>
        </p:nvSpPr>
        <p:spPr>
          <a:xfrm>
            <a:off x="1014415" y="703805"/>
            <a:ext cx="6376986" cy="5469439"/>
          </a:xfrm>
        </p:spPr>
        <p:txBody>
          <a:bodyPr>
            <a:noAutofit/>
          </a:bodyPr>
          <a:lstStyle/>
          <a:p>
            <a:pPr marL="0" indent="0">
              <a:buNone/>
            </a:pPr>
            <a:br>
              <a:rPr lang="en-US" sz="2400" dirty="0"/>
            </a:br>
            <a:endParaRPr lang="en-US" sz="2400" dirty="0"/>
          </a:p>
          <a:p>
            <a:pPr marL="0" indent="0">
              <a:buNone/>
            </a:pPr>
            <a:r>
              <a:rPr lang="en-US" sz="2400" b="1" dirty="0"/>
              <a:t>What it does: </a:t>
            </a:r>
          </a:p>
          <a:p>
            <a:r>
              <a:rPr lang="en-US" sz="2400" dirty="0"/>
              <a:t>Allows the client to hear her/his thoughts</a:t>
            </a:r>
          </a:p>
          <a:p>
            <a:r>
              <a:rPr lang="en-US" sz="2400" dirty="0"/>
              <a:t>Improves information exchange</a:t>
            </a:r>
          </a:p>
          <a:p>
            <a:r>
              <a:rPr lang="en-US" sz="2400" dirty="0"/>
              <a:t>Conveys respect and empathy</a:t>
            </a:r>
          </a:p>
          <a:p>
            <a:r>
              <a:rPr lang="en-US" sz="2400" dirty="0"/>
              <a:t>Reminds us almost all the answers are in the client</a:t>
            </a:r>
          </a:p>
          <a:p>
            <a:r>
              <a:rPr lang="en-US" sz="2400" dirty="0"/>
              <a:t>Slows the process and invites the client to take an active role </a:t>
            </a:r>
          </a:p>
          <a:p>
            <a:r>
              <a:rPr lang="en-US" sz="2400" dirty="0"/>
              <a:t>Helps clients see and work with his or her ambivalence </a:t>
            </a:r>
          </a:p>
        </p:txBody>
      </p:sp>
      <p:pic>
        <p:nvPicPr>
          <p:cNvPr id="5" name="Content Placeholder 4"/>
          <p:cNvPicPr>
            <a:picLocks noGrp="1" noChangeAspect="1"/>
          </p:cNvPicPr>
          <p:nvPr>
            <p:ph sz="half" idx="2"/>
          </p:nvPr>
        </p:nvPicPr>
        <p:blipFill>
          <a:blip r:embed="rId2"/>
          <a:stretch>
            <a:fillRect/>
          </a:stretch>
        </p:blipFill>
        <p:spPr>
          <a:xfrm>
            <a:off x="7219950" y="1341328"/>
            <a:ext cx="4800600" cy="3185339"/>
          </a:xfrm>
          <a:prstGeom prst="rect">
            <a:avLst/>
          </a:prstGeom>
        </p:spPr>
      </p:pic>
    </p:spTree>
    <p:extLst>
      <p:ext uri="{BB962C8B-B14F-4D97-AF65-F5344CB8AC3E}">
        <p14:creationId xmlns:p14="http://schemas.microsoft.com/office/powerpoint/2010/main" val="1841873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3"/>
          <p:cNvSpPr>
            <a:spLocks noGrp="1"/>
          </p:cNvSpPr>
          <p:nvPr>
            <p:ph type="ftr" sz="quarter" idx="10"/>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t>© 2007 Molly Kellogg, RD, LCSW</a:t>
            </a:r>
          </a:p>
        </p:txBody>
      </p:sp>
      <p:sp>
        <p:nvSpPr>
          <p:cNvPr id="24579" name="Rectangle 2"/>
          <p:cNvSpPr>
            <a:spLocks noGrp="1" noChangeArrowheads="1"/>
          </p:cNvSpPr>
          <p:nvPr>
            <p:ph type="title"/>
          </p:nvPr>
        </p:nvSpPr>
        <p:spPr/>
        <p:txBody>
          <a:bodyPr/>
          <a:lstStyle/>
          <a:p>
            <a:pPr eaLnBrk="1" hangingPunct="1"/>
            <a:r>
              <a:rPr lang="en-US" altLang="en-US"/>
              <a:t>WHAT WOULD BE REFLECTING?</a:t>
            </a:r>
          </a:p>
        </p:txBody>
      </p:sp>
      <p:sp>
        <p:nvSpPr>
          <p:cNvPr id="20484" name="Rectangle 3"/>
          <p:cNvSpPr>
            <a:spLocks noGrp="1" noChangeArrowheads="1"/>
          </p:cNvSpPr>
          <p:nvPr>
            <p:ph type="body" idx="1"/>
          </p:nvPr>
        </p:nvSpPr>
        <p:spPr>
          <a:xfrm>
            <a:off x="1828800" y="1905000"/>
            <a:ext cx="8686800" cy="3810000"/>
          </a:xfrm>
        </p:spPr>
        <p:txBody>
          <a:bodyPr/>
          <a:lstStyle/>
          <a:p>
            <a:pPr marL="57150" indent="0">
              <a:lnSpc>
                <a:spcPct val="90000"/>
              </a:lnSpc>
              <a:buNone/>
              <a:defRPr/>
            </a:pPr>
            <a:r>
              <a:rPr lang="en-US" altLang="en-US" sz="2400" dirty="0">
                <a:solidFill>
                  <a:srgbClr val="660033"/>
                </a:solidFill>
              </a:rPr>
              <a:t>My teacher called me stupid in front of the whole class. Your reflective response:</a:t>
            </a:r>
          </a:p>
          <a:p>
            <a:pPr marL="57150" indent="0">
              <a:lnSpc>
                <a:spcPct val="90000"/>
              </a:lnSpc>
              <a:buNone/>
              <a:defRPr/>
            </a:pPr>
            <a:endParaRPr lang="en-US" altLang="en-US" sz="2400" dirty="0">
              <a:solidFill>
                <a:srgbClr val="660033"/>
              </a:solidFill>
            </a:endParaRPr>
          </a:p>
          <a:p>
            <a:pPr marL="571500" indent="-514350">
              <a:lnSpc>
                <a:spcPct val="90000"/>
              </a:lnSpc>
              <a:buFont typeface="+mj-lt"/>
              <a:buAutoNum type="alphaLcPeriod"/>
              <a:defRPr/>
            </a:pPr>
            <a:r>
              <a:rPr lang="en-US" altLang="en-US" sz="2400" dirty="0">
                <a:solidFill>
                  <a:srgbClr val="660033"/>
                </a:solidFill>
              </a:rPr>
              <a:t>You should report her.</a:t>
            </a:r>
          </a:p>
          <a:p>
            <a:pPr marL="571500" indent="-514350">
              <a:lnSpc>
                <a:spcPct val="90000"/>
              </a:lnSpc>
              <a:buFont typeface="+mj-lt"/>
              <a:buAutoNum type="alphaLcPeriod"/>
              <a:defRPr/>
            </a:pPr>
            <a:r>
              <a:rPr lang="en-US" altLang="en-US" sz="2400" dirty="0">
                <a:solidFill>
                  <a:srgbClr val="660033"/>
                </a:solidFill>
              </a:rPr>
              <a:t>What did you do that made her say that?</a:t>
            </a:r>
          </a:p>
          <a:p>
            <a:pPr marL="571500" indent="-514350">
              <a:lnSpc>
                <a:spcPct val="90000"/>
              </a:lnSpc>
              <a:buFont typeface="+mj-lt"/>
              <a:buAutoNum type="alphaLcPeriod"/>
              <a:defRPr/>
            </a:pPr>
            <a:r>
              <a:rPr lang="en-US" altLang="en-US" sz="2400" dirty="0">
                <a:solidFill>
                  <a:srgbClr val="660033"/>
                </a:solidFill>
              </a:rPr>
              <a:t>She is an idiot.</a:t>
            </a:r>
          </a:p>
          <a:p>
            <a:pPr marL="571500" indent="-514350">
              <a:lnSpc>
                <a:spcPct val="90000"/>
              </a:lnSpc>
              <a:buFont typeface="+mj-lt"/>
              <a:buAutoNum type="alphaLcPeriod"/>
              <a:defRPr/>
            </a:pPr>
            <a:r>
              <a:rPr lang="en-US" altLang="en-US" sz="2400" dirty="0">
                <a:solidFill>
                  <a:srgbClr val="660033"/>
                </a:solidFill>
              </a:rPr>
              <a:t>That’s embarrassing. </a:t>
            </a:r>
          </a:p>
          <a:p>
            <a:pPr marL="571500" indent="-514350">
              <a:lnSpc>
                <a:spcPct val="90000"/>
              </a:lnSpc>
              <a:buFont typeface="+mj-lt"/>
              <a:buAutoNum type="alphaLcPeriod"/>
              <a:defRPr/>
            </a:pPr>
            <a:endParaRPr lang="en-US" altLang="en-US" dirty="0">
              <a:solidFill>
                <a:srgbClr val="660033"/>
              </a:solidFill>
            </a:endParaRPr>
          </a:p>
        </p:txBody>
      </p:sp>
    </p:spTree>
    <p:extLst>
      <p:ext uri="{BB962C8B-B14F-4D97-AF65-F5344CB8AC3E}">
        <p14:creationId xmlns:p14="http://schemas.microsoft.com/office/powerpoint/2010/main" val="2858521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3"/>
          <p:cNvSpPr>
            <a:spLocks noGrp="1"/>
          </p:cNvSpPr>
          <p:nvPr>
            <p:ph type="ftr" sz="quarter" idx="10"/>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t>© 2007 Molly Kellogg, RD, LCSW</a:t>
            </a:r>
          </a:p>
        </p:txBody>
      </p:sp>
      <p:sp>
        <p:nvSpPr>
          <p:cNvPr id="25603" name="Rectangle 2"/>
          <p:cNvSpPr>
            <a:spLocks noGrp="1" noChangeArrowheads="1"/>
          </p:cNvSpPr>
          <p:nvPr>
            <p:ph type="title"/>
          </p:nvPr>
        </p:nvSpPr>
        <p:spPr/>
        <p:txBody>
          <a:bodyPr/>
          <a:lstStyle/>
          <a:p>
            <a:pPr eaLnBrk="1" hangingPunct="1"/>
            <a:r>
              <a:rPr lang="en-US" altLang="en-US"/>
              <a:t>WHAT WOULD BE REFLECTING?</a:t>
            </a:r>
          </a:p>
        </p:txBody>
      </p:sp>
      <p:sp>
        <p:nvSpPr>
          <p:cNvPr id="20484" name="Rectangle 3"/>
          <p:cNvSpPr>
            <a:spLocks noGrp="1" noChangeArrowheads="1"/>
          </p:cNvSpPr>
          <p:nvPr>
            <p:ph type="body" idx="1"/>
          </p:nvPr>
        </p:nvSpPr>
        <p:spPr>
          <a:xfrm>
            <a:off x="1828800" y="1905000"/>
            <a:ext cx="8686800" cy="3810000"/>
          </a:xfrm>
        </p:spPr>
        <p:txBody>
          <a:bodyPr/>
          <a:lstStyle/>
          <a:p>
            <a:pPr marL="57150" indent="0">
              <a:lnSpc>
                <a:spcPct val="90000"/>
              </a:lnSpc>
              <a:buNone/>
              <a:defRPr/>
            </a:pPr>
            <a:r>
              <a:rPr lang="en-US" altLang="en-US" sz="2800" dirty="0">
                <a:solidFill>
                  <a:srgbClr val="660033"/>
                </a:solidFill>
              </a:rPr>
              <a:t>My wife says she doesn’t find me attractive anymore because of my weight. Your reflective response:</a:t>
            </a:r>
          </a:p>
          <a:p>
            <a:pPr marL="57150" indent="0">
              <a:lnSpc>
                <a:spcPct val="90000"/>
              </a:lnSpc>
              <a:buNone/>
              <a:defRPr/>
            </a:pPr>
            <a:endParaRPr lang="en-US" altLang="en-US" sz="2800" dirty="0">
              <a:solidFill>
                <a:srgbClr val="660033"/>
              </a:solidFill>
            </a:endParaRPr>
          </a:p>
          <a:p>
            <a:pPr marL="571500" indent="-514350">
              <a:lnSpc>
                <a:spcPct val="90000"/>
              </a:lnSpc>
              <a:buFont typeface="+mj-lt"/>
              <a:buAutoNum type="alphaLcPeriod"/>
              <a:defRPr/>
            </a:pPr>
            <a:r>
              <a:rPr lang="en-US" altLang="en-US" sz="2800" dirty="0">
                <a:solidFill>
                  <a:srgbClr val="660033"/>
                </a:solidFill>
              </a:rPr>
              <a:t>Don’t listen to her.  You’re a fine person.</a:t>
            </a:r>
          </a:p>
          <a:p>
            <a:pPr marL="571500" indent="-514350">
              <a:lnSpc>
                <a:spcPct val="90000"/>
              </a:lnSpc>
              <a:buFont typeface="+mj-lt"/>
              <a:buAutoNum type="alphaLcPeriod"/>
              <a:defRPr/>
            </a:pPr>
            <a:r>
              <a:rPr lang="en-US" altLang="en-US" sz="2800" dirty="0">
                <a:solidFill>
                  <a:srgbClr val="660033"/>
                </a:solidFill>
              </a:rPr>
              <a:t>That’s hurtful. </a:t>
            </a:r>
          </a:p>
          <a:p>
            <a:pPr marL="571500" indent="-514350">
              <a:lnSpc>
                <a:spcPct val="90000"/>
              </a:lnSpc>
              <a:buFont typeface="+mj-lt"/>
              <a:buAutoNum type="alphaLcPeriod"/>
              <a:defRPr/>
            </a:pPr>
            <a:r>
              <a:rPr lang="en-US" altLang="en-US" sz="2800" dirty="0">
                <a:solidFill>
                  <a:srgbClr val="660033"/>
                </a:solidFill>
              </a:rPr>
              <a:t>How did that make you feel?</a:t>
            </a:r>
          </a:p>
          <a:p>
            <a:pPr marL="571500" indent="-514350">
              <a:lnSpc>
                <a:spcPct val="90000"/>
              </a:lnSpc>
              <a:buFont typeface="+mj-lt"/>
              <a:buAutoNum type="alphaLcPeriod"/>
              <a:defRPr/>
            </a:pPr>
            <a:r>
              <a:rPr lang="en-US" altLang="en-US" sz="2800" dirty="0">
                <a:solidFill>
                  <a:srgbClr val="660033"/>
                </a:solidFill>
              </a:rPr>
              <a:t>Sounds like good motivation for weight loss!</a:t>
            </a:r>
          </a:p>
          <a:p>
            <a:pPr marL="571500" indent="-514350">
              <a:lnSpc>
                <a:spcPct val="90000"/>
              </a:lnSpc>
              <a:buFont typeface="+mj-lt"/>
              <a:buAutoNum type="alphaLcPeriod"/>
              <a:defRPr/>
            </a:pPr>
            <a:endParaRPr lang="en-US" altLang="en-US" dirty="0">
              <a:solidFill>
                <a:srgbClr val="660033"/>
              </a:solidFill>
            </a:endParaRPr>
          </a:p>
        </p:txBody>
      </p:sp>
    </p:spTree>
    <p:extLst>
      <p:ext uri="{BB962C8B-B14F-4D97-AF65-F5344CB8AC3E}">
        <p14:creationId xmlns:p14="http://schemas.microsoft.com/office/powerpoint/2010/main" val="1461698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3"/>
          <p:cNvSpPr>
            <a:spLocks noGrp="1"/>
          </p:cNvSpPr>
          <p:nvPr>
            <p:ph type="ftr" sz="quarter" idx="10"/>
          </p:nvPr>
        </p:nvSpPr>
        <p:spPr>
          <a:noFill/>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t>© 2007 Molly Kellogg, RD, LCSW</a:t>
            </a:r>
          </a:p>
        </p:txBody>
      </p:sp>
      <p:sp>
        <p:nvSpPr>
          <p:cNvPr id="26627" name="Rectangle 2"/>
          <p:cNvSpPr>
            <a:spLocks noGrp="1" noChangeArrowheads="1"/>
          </p:cNvSpPr>
          <p:nvPr>
            <p:ph type="title"/>
          </p:nvPr>
        </p:nvSpPr>
        <p:spPr/>
        <p:txBody>
          <a:bodyPr/>
          <a:lstStyle/>
          <a:p>
            <a:pPr eaLnBrk="1" hangingPunct="1"/>
            <a:r>
              <a:rPr lang="en-US" altLang="en-US"/>
              <a:t>WHAT WOULD BE REFLECTING?</a:t>
            </a:r>
          </a:p>
        </p:txBody>
      </p:sp>
      <p:sp>
        <p:nvSpPr>
          <p:cNvPr id="20484" name="Rectangle 3"/>
          <p:cNvSpPr>
            <a:spLocks noGrp="1" noChangeArrowheads="1"/>
          </p:cNvSpPr>
          <p:nvPr>
            <p:ph type="body" idx="1"/>
          </p:nvPr>
        </p:nvSpPr>
        <p:spPr>
          <a:xfrm>
            <a:off x="1828800" y="1905000"/>
            <a:ext cx="8686800" cy="3810000"/>
          </a:xfrm>
        </p:spPr>
        <p:txBody>
          <a:bodyPr/>
          <a:lstStyle/>
          <a:p>
            <a:pPr marL="57150" indent="0">
              <a:lnSpc>
                <a:spcPct val="90000"/>
              </a:lnSpc>
              <a:buNone/>
              <a:defRPr/>
            </a:pPr>
            <a:r>
              <a:rPr lang="en-US" altLang="en-US" sz="2800" dirty="0">
                <a:solidFill>
                  <a:srgbClr val="660033"/>
                </a:solidFill>
              </a:rPr>
              <a:t>My doctor just says to take pills for my hypertension. Your reflective response:</a:t>
            </a:r>
          </a:p>
          <a:p>
            <a:pPr marL="57150" indent="0">
              <a:lnSpc>
                <a:spcPct val="90000"/>
              </a:lnSpc>
              <a:buNone/>
              <a:defRPr/>
            </a:pPr>
            <a:endParaRPr lang="en-US" altLang="en-US" sz="2800" dirty="0">
              <a:solidFill>
                <a:srgbClr val="660033"/>
              </a:solidFill>
            </a:endParaRPr>
          </a:p>
          <a:p>
            <a:pPr marL="571500" indent="-514350">
              <a:lnSpc>
                <a:spcPct val="90000"/>
              </a:lnSpc>
              <a:buFont typeface="+mj-lt"/>
              <a:buAutoNum type="alphaLcPeriod"/>
              <a:defRPr/>
            </a:pPr>
            <a:r>
              <a:rPr lang="en-US" altLang="en-US" sz="2800" dirty="0">
                <a:solidFill>
                  <a:srgbClr val="660033"/>
                </a:solidFill>
              </a:rPr>
              <a:t>It sounds like her advice wasn’t useful to you.</a:t>
            </a:r>
          </a:p>
          <a:p>
            <a:pPr marL="571500" indent="-514350">
              <a:lnSpc>
                <a:spcPct val="90000"/>
              </a:lnSpc>
              <a:buFont typeface="+mj-lt"/>
              <a:buAutoNum type="alphaLcPeriod"/>
              <a:defRPr/>
            </a:pPr>
            <a:r>
              <a:rPr lang="en-US" altLang="en-US" sz="2800" dirty="0">
                <a:solidFill>
                  <a:srgbClr val="660033"/>
                </a:solidFill>
              </a:rPr>
              <a:t>The research does suggest that hypertension medication prevents strokes. </a:t>
            </a:r>
          </a:p>
          <a:p>
            <a:pPr marL="571500" indent="-514350">
              <a:lnSpc>
                <a:spcPct val="90000"/>
              </a:lnSpc>
              <a:buFont typeface="+mj-lt"/>
              <a:buAutoNum type="alphaLcPeriod"/>
              <a:defRPr/>
            </a:pPr>
            <a:r>
              <a:rPr lang="en-US" altLang="en-US" sz="2800" dirty="0">
                <a:solidFill>
                  <a:srgbClr val="660033"/>
                </a:solidFill>
              </a:rPr>
              <a:t>How did that make you feel?</a:t>
            </a:r>
          </a:p>
          <a:p>
            <a:pPr marL="571500" indent="-514350">
              <a:lnSpc>
                <a:spcPct val="90000"/>
              </a:lnSpc>
              <a:buFont typeface="+mj-lt"/>
              <a:buAutoNum type="alphaLcPeriod"/>
              <a:defRPr/>
            </a:pPr>
            <a:r>
              <a:rPr lang="en-US" altLang="en-US" sz="2800" dirty="0">
                <a:solidFill>
                  <a:srgbClr val="660033"/>
                </a:solidFill>
              </a:rPr>
              <a:t>I have better ideas than drugs!</a:t>
            </a:r>
          </a:p>
          <a:p>
            <a:pPr marL="571500" indent="-514350">
              <a:lnSpc>
                <a:spcPct val="90000"/>
              </a:lnSpc>
              <a:buFont typeface="+mj-lt"/>
              <a:buAutoNum type="alphaLcPeriod"/>
              <a:defRPr/>
            </a:pPr>
            <a:endParaRPr lang="en-US" altLang="en-US" dirty="0">
              <a:solidFill>
                <a:srgbClr val="660033"/>
              </a:solidFill>
            </a:endParaRPr>
          </a:p>
        </p:txBody>
      </p:sp>
    </p:spTree>
    <p:extLst>
      <p:ext uri="{BB962C8B-B14F-4D97-AF65-F5344CB8AC3E}">
        <p14:creationId xmlns:p14="http://schemas.microsoft.com/office/powerpoint/2010/main" val="3165534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8880" y="111760"/>
            <a:ext cx="8229600" cy="6746240"/>
          </a:xfrm>
          <a:prstGeom prst="rect">
            <a:avLst/>
          </a:prstGeom>
        </p:spPr>
      </p:pic>
    </p:spTree>
    <p:extLst>
      <p:ext uri="{BB962C8B-B14F-4D97-AF65-F5344CB8AC3E}">
        <p14:creationId xmlns:p14="http://schemas.microsoft.com/office/powerpoint/2010/main" val="3960832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8" y="66282"/>
            <a:ext cx="10178322" cy="637523"/>
          </a:xfrm>
        </p:spPr>
        <p:txBody>
          <a:bodyPr>
            <a:normAutofit fontScale="90000"/>
          </a:bodyPr>
          <a:lstStyle/>
          <a:p>
            <a:r>
              <a:rPr lang="en-US" dirty="0"/>
              <a:t>REFLECTING/Mirroring video</a:t>
            </a:r>
          </a:p>
        </p:txBody>
      </p:sp>
      <p:sp>
        <p:nvSpPr>
          <p:cNvPr id="3" name="Content Placeholder 2"/>
          <p:cNvSpPr>
            <a:spLocks noGrp="1"/>
          </p:cNvSpPr>
          <p:nvPr>
            <p:ph sz="half" idx="1"/>
          </p:nvPr>
        </p:nvSpPr>
        <p:spPr>
          <a:xfrm>
            <a:off x="1014414" y="1808480"/>
            <a:ext cx="10628946" cy="4364764"/>
          </a:xfrm>
        </p:spPr>
        <p:txBody>
          <a:bodyPr>
            <a:noAutofit/>
          </a:bodyPr>
          <a:lstStyle/>
          <a:p>
            <a:r>
              <a:rPr lang="en-US" sz="2400" dirty="0">
                <a:hlinkClick r:id="rId2"/>
              </a:rPr>
              <a:t>https://www.youtube.com/embed/gtYljkOJNKY?rel=0</a:t>
            </a:r>
            <a:endParaRPr lang="en-US" sz="2400" dirty="0"/>
          </a:p>
          <a:p>
            <a:endParaRPr lang="en-US" sz="2400" dirty="0"/>
          </a:p>
          <a:p>
            <a:r>
              <a:rPr lang="en-US" sz="2400" dirty="0"/>
              <a:t> Notice how Kellogg uses the technique to serve the client. </a:t>
            </a:r>
          </a:p>
          <a:p>
            <a:r>
              <a:rPr lang="en-US" sz="2400" dirty="0"/>
              <a:t>Notice the phrases Kellogg uses.</a:t>
            </a:r>
          </a:p>
          <a:p>
            <a:r>
              <a:rPr lang="en-US" sz="2400" dirty="0"/>
              <a:t>See whether you hear reflection</a:t>
            </a:r>
          </a:p>
          <a:p>
            <a:r>
              <a:rPr lang="en-US" sz="2400" dirty="0"/>
              <a:t>Think about how you would handle the client</a:t>
            </a:r>
            <a:br>
              <a:rPr lang="en-US" sz="2400" dirty="0"/>
            </a:br>
            <a:endParaRPr lang="en-US" sz="2400" dirty="0"/>
          </a:p>
        </p:txBody>
      </p:sp>
    </p:spTree>
    <p:extLst>
      <p:ext uri="{BB962C8B-B14F-4D97-AF65-F5344CB8AC3E}">
        <p14:creationId xmlns:p14="http://schemas.microsoft.com/office/powerpoint/2010/main" val="1467704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5244" y="415985"/>
            <a:ext cx="11503455" cy="746066"/>
          </a:xfrm>
        </p:spPr>
        <p:txBody>
          <a:bodyPr>
            <a:normAutofit/>
          </a:bodyPr>
          <a:lstStyle/>
          <a:p>
            <a:r>
              <a:rPr lang="en-US" sz="4400" dirty="0"/>
              <a:t>Group Practice Affirming and Reflection</a:t>
            </a:r>
          </a:p>
        </p:txBody>
      </p:sp>
      <p:sp>
        <p:nvSpPr>
          <p:cNvPr id="3" name="Content Placeholder 2"/>
          <p:cNvSpPr>
            <a:spLocks noGrp="1"/>
          </p:cNvSpPr>
          <p:nvPr>
            <p:ph sz="half" idx="1"/>
          </p:nvPr>
        </p:nvSpPr>
        <p:spPr>
          <a:xfrm>
            <a:off x="1251678" y="1628775"/>
            <a:ext cx="9429750" cy="3748087"/>
          </a:xfrm>
        </p:spPr>
        <p:txBody>
          <a:bodyPr/>
          <a:lstStyle/>
          <a:p>
            <a:r>
              <a:rPr lang="en-US" dirty="0"/>
              <a:t>Listen to script and identify affirmations and reflections</a:t>
            </a:r>
          </a:p>
        </p:txBody>
      </p:sp>
      <p:pic>
        <p:nvPicPr>
          <p:cNvPr id="5" name="Picture 4"/>
          <p:cNvPicPr>
            <a:picLocks noChangeAspect="1"/>
          </p:cNvPicPr>
          <p:nvPr/>
        </p:nvPicPr>
        <p:blipFill>
          <a:blip r:embed="rId2"/>
          <a:stretch>
            <a:fillRect/>
          </a:stretch>
        </p:blipFill>
        <p:spPr>
          <a:xfrm>
            <a:off x="2471738" y="2484239"/>
            <a:ext cx="7216774" cy="4059435"/>
          </a:xfrm>
          <a:prstGeom prst="rect">
            <a:avLst/>
          </a:prstGeom>
          <a:ln w="28575">
            <a:solidFill>
              <a:schemeClr val="tx1"/>
            </a:solidFill>
          </a:ln>
        </p:spPr>
      </p:pic>
    </p:spTree>
    <p:extLst>
      <p:ext uri="{BB962C8B-B14F-4D97-AF65-F5344CB8AC3E}">
        <p14:creationId xmlns:p14="http://schemas.microsoft.com/office/powerpoint/2010/main" val="1815983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65953" y="125210"/>
            <a:ext cx="10178322" cy="707861"/>
          </a:xfrm>
        </p:spPr>
        <p:txBody>
          <a:bodyPr>
            <a:normAutofit fontScale="90000"/>
          </a:bodyPr>
          <a:lstStyle/>
          <a:p>
            <a:r>
              <a:rPr lang="en-US" dirty="0"/>
              <a:t>Practice</a:t>
            </a:r>
            <a:r>
              <a:rPr lang="en-US"/>
              <a:t>: Reflection </a:t>
            </a:r>
            <a:r>
              <a:rPr lang="en-US" dirty="0"/>
              <a:t>Activity</a:t>
            </a:r>
          </a:p>
        </p:txBody>
      </p:sp>
      <p:sp>
        <p:nvSpPr>
          <p:cNvPr id="8" name="Content Placeholder 7"/>
          <p:cNvSpPr>
            <a:spLocks noGrp="1"/>
          </p:cNvSpPr>
          <p:nvPr>
            <p:ph idx="1"/>
          </p:nvPr>
        </p:nvSpPr>
        <p:spPr>
          <a:xfrm>
            <a:off x="914400" y="957263"/>
            <a:ext cx="10972800" cy="5629275"/>
          </a:xfrm>
        </p:spPr>
        <p:txBody>
          <a:bodyPr>
            <a:noAutofit/>
          </a:bodyPr>
          <a:lstStyle/>
          <a:p>
            <a:pPr marL="0" indent="0">
              <a:buNone/>
            </a:pPr>
            <a:r>
              <a:rPr lang="en-US" sz="2400" dirty="0"/>
              <a:t>Find a partner.  You will each have a chance to play the client and the counselor. </a:t>
            </a:r>
            <a:br>
              <a:rPr lang="en-US" sz="2400" dirty="0"/>
            </a:br>
            <a:endParaRPr lang="en-US" sz="2400" dirty="0"/>
          </a:p>
          <a:p>
            <a:pPr marL="0" indent="0">
              <a:buNone/>
            </a:pPr>
            <a:r>
              <a:rPr lang="en-US" sz="2400" b="1" dirty="0"/>
              <a:t>Client: </a:t>
            </a:r>
            <a:r>
              <a:rPr lang="en-US" sz="2400" dirty="0"/>
              <a:t>Be yourself. Talk about something you are trying to decide. </a:t>
            </a:r>
          </a:p>
          <a:p>
            <a:pPr marL="0" indent="0">
              <a:buNone/>
            </a:pPr>
            <a:r>
              <a:rPr lang="en-US" sz="2400" b="1" dirty="0"/>
              <a:t>Counselor:   </a:t>
            </a:r>
            <a:r>
              <a:rPr lang="en-US" sz="2400" dirty="0"/>
              <a:t>Your goal is simply to listen in such a way that your client knows you are listening and “get it.” </a:t>
            </a:r>
          </a:p>
          <a:p>
            <a:r>
              <a:rPr lang="en-US" sz="2400" dirty="0"/>
              <a:t>Stay with mirroring and reflecting. </a:t>
            </a:r>
          </a:p>
          <a:p>
            <a:r>
              <a:rPr lang="en-US" sz="2400" dirty="0"/>
              <a:t>Resist asking questions, giving advice or sharing your experience. </a:t>
            </a:r>
          </a:p>
          <a:p>
            <a:r>
              <a:rPr lang="en-US" sz="2400" dirty="0"/>
              <a:t>Relax, just affirm and reflect. It is not your job to help your partner decide. You are just the sounding board. Even if it begins to feel ridiculous, stick with it. </a:t>
            </a:r>
          </a:p>
          <a:p>
            <a:r>
              <a:rPr lang="en-US" sz="2400" dirty="0"/>
              <a:t>This is a learning experience. It is meant to be awkward! </a:t>
            </a:r>
          </a:p>
          <a:p>
            <a:pPr marL="0" indent="0">
              <a:buNone/>
            </a:pPr>
            <a:endParaRPr lang="en-US" sz="2400" dirty="0"/>
          </a:p>
        </p:txBody>
      </p:sp>
    </p:spTree>
    <p:extLst>
      <p:ext uri="{BB962C8B-B14F-4D97-AF65-F5344CB8AC3E}">
        <p14:creationId xmlns:p14="http://schemas.microsoft.com/office/powerpoint/2010/main" val="479834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minute Essay</a:t>
            </a:r>
          </a:p>
        </p:txBody>
      </p:sp>
      <p:sp>
        <p:nvSpPr>
          <p:cNvPr id="3" name="Content Placeholder 2"/>
          <p:cNvSpPr>
            <a:spLocks noGrp="1"/>
          </p:cNvSpPr>
          <p:nvPr>
            <p:ph idx="1"/>
          </p:nvPr>
        </p:nvSpPr>
        <p:spPr/>
        <p:txBody>
          <a:bodyPr/>
          <a:lstStyle/>
          <a:p>
            <a:r>
              <a:rPr lang="en-US" dirty="0"/>
              <a:t>How confident do you feel about your understanding of mirroring and asking open-ended questions?</a:t>
            </a:r>
          </a:p>
          <a:p>
            <a:r>
              <a:rPr lang="en-US" dirty="0"/>
              <a:t>What other questions do you have about the course content this week?</a:t>
            </a:r>
            <a:br>
              <a:rPr lang="en-US"/>
            </a:br>
            <a:endParaRPr lang="en-US" dirty="0"/>
          </a:p>
        </p:txBody>
      </p:sp>
    </p:spTree>
    <p:extLst>
      <p:ext uri="{BB962C8B-B14F-4D97-AF65-F5344CB8AC3E}">
        <p14:creationId xmlns:p14="http://schemas.microsoft.com/office/powerpoint/2010/main" val="603570492"/>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a:ea typeface=""/>
        <a:cs typeface=""/>
      </a:majorFont>
      <a:minorFont>
        <a:latin typeface="Gill Sans MT"/>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Badge</Template>
  <TotalTime>550</TotalTime>
  <Words>2110</Words>
  <Application>Microsoft Office PowerPoint</Application>
  <PresentationFormat>Widescreen</PresentationFormat>
  <Paragraphs>209</Paragraphs>
  <Slides>29</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Gill Sans MT</vt:lpstr>
      <vt:lpstr>Impact</vt:lpstr>
      <vt:lpstr>Wingdings</vt:lpstr>
      <vt:lpstr>Badge</vt:lpstr>
      <vt:lpstr>Module 7: Essential Counseling Techniques</vt:lpstr>
      <vt:lpstr>Today</vt:lpstr>
      <vt:lpstr>RECAP</vt:lpstr>
      <vt:lpstr>NUTRITION COUNSELING</vt:lpstr>
      <vt:lpstr>PowerPoint Presentation</vt:lpstr>
      <vt:lpstr>THE OVERALL GOAL OF NUTRITON COUNSELING</vt:lpstr>
      <vt:lpstr>THINK ABOUT CHANGE</vt:lpstr>
      <vt:lpstr>WE ALL CHANGE WHEN…</vt:lpstr>
      <vt:lpstr>2 Important Aspects</vt:lpstr>
      <vt:lpstr>Key Counseling Techniques: OARS</vt:lpstr>
      <vt:lpstr>Open Ended Questions</vt:lpstr>
      <vt:lpstr>Difference between Open Questions and leading questions</vt:lpstr>
      <vt:lpstr>Open Ended Questions</vt:lpstr>
      <vt:lpstr>Sample Open Ended Questions</vt:lpstr>
      <vt:lpstr>Affirming</vt:lpstr>
      <vt:lpstr>Affirming</vt:lpstr>
      <vt:lpstr>Affirming is Different from Praising </vt:lpstr>
      <vt:lpstr>Practice:</vt:lpstr>
      <vt:lpstr>Reflecting &amp; mirroring</vt:lpstr>
      <vt:lpstr>Reflecting &amp; mirroring</vt:lpstr>
      <vt:lpstr>REFLECTING/Mirroring</vt:lpstr>
      <vt:lpstr>WHAT WOULD BE REFLECTING?</vt:lpstr>
      <vt:lpstr>WHAT WOULD BE REFLECTING?</vt:lpstr>
      <vt:lpstr>WHAT WOULD BE REFLECTING?</vt:lpstr>
      <vt:lpstr>PowerPoint Presentation</vt:lpstr>
      <vt:lpstr>REFLECTING/Mirroring video</vt:lpstr>
      <vt:lpstr>Group Practice Affirming and Reflection</vt:lpstr>
      <vt:lpstr>Practice: Reflection Activity</vt:lpstr>
      <vt:lpstr>1 minute Essay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April Rhymaun</dc:creator>
  <cp:lastModifiedBy>rusul hamad</cp:lastModifiedBy>
  <cp:revision>44</cp:revision>
  <cp:lastPrinted>2015-09-30T17:58:12Z</cp:lastPrinted>
  <dcterms:created xsi:type="dcterms:W3CDTF">2015-09-24T21:15:02Z</dcterms:created>
  <dcterms:modified xsi:type="dcterms:W3CDTF">2020-05-05T16:26:50Z</dcterms:modified>
</cp:coreProperties>
</file>